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58" r:id="rId2"/>
    <p:sldId id="294" r:id="rId3"/>
    <p:sldId id="295" r:id="rId4"/>
    <p:sldId id="297" r:id="rId5"/>
    <p:sldId id="298" r:id="rId6"/>
    <p:sldId id="299" r:id="rId7"/>
    <p:sldId id="300" r:id="rId8"/>
    <p:sldId id="325" r:id="rId9"/>
    <p:sldId id="301" r:id="rId10"/>
    <p:sldId id="323" r:id="rId11"/>
    <p:sldId id="302" r:id="rId12"/>
    <p:sldId id="303" r:id="rId13"/>
    <p:sldId id="304" r:id="rId14"/>
    <p:sldId id="305" r:id="rId15"/>
    <p:sldId id="306" r:id="rId16"/>
    <p:sldId id="324" r:id="rId17"/>
    <p:sldId id="308" r:id="rId18"/>
    <p:sldId id="309" r:id="rId19"/>
    <p:sldId id="312" r:id="rId20"/>
    <p:sldId id="313" r:id="rId21"/>
    <p:sldId id="314" r:id="rId22"/>
    <p:sldId id="315" r:id="rId23"/>
    <p:sldId id="316" r:id="rId24"/>
    <p:sldId id="317" r:id="rId25"/>
    <p:sldId id="310" r:id="rId26"/>
    <p:sldId id="318" r:id="rId27"/>
    <p:sldId id="319" r:id="rId28"/>
    <p:sldId id="311" r:id="rId29"/>
    <p:sldId id="321" r:id="rId30"/>
    <p:sldId id="261" r:id="rId31"/>
    <p:sldId id="293" r:id="rId32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764" autoAdjust="0"/>
  </p:normalViewPr>
  <p:slideViewPr>
    <p:cSldViewPr snapToGrid="0">
      <p:cViewPr>
        <p:scale>
          <a:sx n="125" d="100"/>
          <a:sy n="125" d="100"/>
        </p:scale>
        <p:origin x="45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F29312-D27D-475E-8DFA-9E5E43FADCB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D3B272-70FD-4EC3-BC92-4A3A4E1A92DF}">
      <dgm:prSet phldrT="[Text]"/>
      <dgm:spPr/>
      <dgm:t>
        <a:bodyPr/>
        <a:lstStyle/>
        <a:p>
          <a:r>
            <a:rPr lang="en-US" dirty="0"/>
            <a:t>Motivation und </a:t>
          </a:r>
          <a:r>
            <a:rPr lang="en-US" dirty="0" err="1"/>
            <a:t>Aufgabenstellung</a:t>
          </a:r>
          <a:endParaRPr lang="en-US" dirty="0"/>
        </a:p>
      </dgm:t>
    </dgm:pt>
    <dgm:pt modelId="{500838D3-4879-4431-8527-3194627C31CC}" type="parTrans" cxnId="{32051BE3-AE1B-446A-9ED2-9D6BBDDABC6F}">
      <dgm:prSet/>
      <dgm:spPr/>
      <dgm:t>
        <a:bodyPr/>
        <a:lstStyle/>
        <a:p>
          <a:endParaRPr lang="en-US"/>
        </a:p>
      </dgm:t>
    </dgm:pt>
    <dgm:pt modelId="{511DE5EB-608A-484E-8C4F-3B54B730C4FF}" type="sibTrans" cxnId="{32051BE3-AE1B-446A-9ED2-9D6BBDDABC6F}">
      <dgm:prSet/>
      <dgm:spPr/>
      <dgm:t>
        <a:bodyPr/>
        <a:lstStyle/>
        <a:p>
          <a:endParaRPr lang="en-US"/>
        </a:p>
      </dgm:t>
    </dgm:pt>
    <dgm:pt modelId="{CE7B4CFF-1D42-4D8D-BAB8-B8862FE3539C}">
      <dgm:prSet phldrT="[Text]"/>
      <dgm:spPr/>
      <dgm:t>
        <a:bodyPr/>
        <a:lstStyle/>
        <a:p>
          <a:r>
            <a:rPr lang="en-US" dirty="0" err="1"/>
            <a:t>Grundlagen</a:t>
          </a:r>
          <a:r>
            <a:rPr lang="en-US" dirty="0"/>
            <a:t> </a:t>
          </a:r>
          <a:r>
            <a:rPr lang="en-US" dirty="0" err="1"/>
            <a:t>kontinuierliches</a:t>
          </a:r>
          <a:r>
            <a:rPr lang="en-US" dirty="0"/>
            <a:t>/</a:t>
          </a:r>
          <a:r>
            <a:rPr lang="en-US" dirty="0" err="1"/>
            <a:t>verteiltes</a:t>
          </a:r>
          <a:r>
            <a:rPr lang="en-US" dirty="0"/>
            <a:t> </a:t>
          </a:r>
          <a:r>
            <a:rPr lang="en-US" dirty="0" err="1"/>
            <a:t>Lernen</a:t>
          </a:r>
          <a:endParaRPr lang="en-US" dirty="0"/>
        </a:p>
      </dgm:t>
    </dgm:pt>
    <dgm:pt modelId="{011CE999-E8CF-4D01-91F1-1888BAB92CAA}" type="parTrans" cxnId="{A686EC51-3969-4012-B169-06AC0DD4CD29}">
      <dgm:prSet/>
      <dgm:spPr/>
      <dgm:t>
        <a:bodyPr/>
        <a:lstStyle/>
        <a:p>
          <a:endParaRPr lang="en-US"/>
        </a:p>
      </dgm:t>
    </dgm:pt>
    <dgm:pt modelId="{B4C1DF4D-EE9B-4923-AEC1-BE70DA325D1B}" type="sibTrans" cxnId="{A686EC51-3969-4012-B169-06AC0DD4CD29}">
      <dgm:prSet/>
      <dgm:spPr/>
      <dgm:t>
        <a:bodyPr/>
        <a:lstStyle/>
        <a:p>
          <a:endParaRPr lang="en-US"/>
        </a:p>
      </dgm:t>
    </dgm:pt>
    <dgm:pt modelId="{85478C1D-C049-4CFE-8DC9-B9A30F3A7ED4}">
      <dgm:prSet phldrT="[Text]"/>
      <dgm:spPr/>
      <dgm:t>
        <a:bodyPr/>
        <a:lstStyle/>
        <a:p>
          <a:r>
            <a:rPr lang="en-US" dirty="0" err="1"/>
            <a:t>Konzeption</a:t>
          </a:r>
          <a:r>
            <a:rPr lang="en-US" dirty="0"/>
            <a:t> L DNN und </a:t>
          </a:r>
          <a:r>
            <a:rPr lang="en-US" dirty="0" err="1"/>
            <a:t>prototypische</a:t>
          </a:r>
          <a:r>
            <a:rPr lang="en-US" dirty="0"/>
            <a:t> </a:t>
          </a:r>
          <a:r>
            <a:rPr lang="en-US" dirty="0" err="1"/>
            <a:t>Umsetzung</a:t>
          </a:r>
          <a:endParaRPr lang="en-US" dirty="0"/>
        </a:p>
      </dgm:t>
    </dgm:pt>
    <dgm:pt modelId="{F14C44C6-58BE-4348-B55C-E89FD625BB6F}" type="parTrans" cxnId="{C1FCF59E-7FDA-4B97-837F-3EEF40C730AC}">
      <dgm:prSet/>
      <dgm:spPr/>
      <dgm:t>
        <a:bodyPr/>
        <a:lstStyle/>
        <a:p>
          <a:endParaRPr lang="en-US"/>
        </a:p>
      </dgm:t>
    </dgm:pt>
    <dgm:pt modelId="{E7ED69F2-F6F2-4DE0-A9F6-39D4B177F23B}" type="sibTrans" cxnId="{C1FCF59E-7FDA-4B97-837F-3EEF40C730AC}">
      <dgm:prSet/>
      <dgm:spPr/>
      <dgm:t>
        <a:bodyPr/>
        <a:lstStyle/>
        <a:p>
          <a:endParaRPr lang="en-US"/>
        </a:p>
      </dgm:t>
    </dgm:pt>
    <dgm:pt modelId="{5DB25E82-94B4-4218-BB75-9F18CF863891}">
      <dgm:prSet phldrT="[Text]"/>
      <dgm:spPr/>
      <dgm:t>
        <a:bodyPr/>
        <a:lstStyle/>
        <a:p>
          <a:r>
            <a:rPr lang="en-US" dirty="0" err="1"/>
            <a:t>Evaluierung</a:t>
          </a:r>
          <a:endParaRPr lang="en-US" dirty="0"/>
        </a:p>
      </dgm:t>
    </dgm:pt>
    <dgm:pt modelId="{DE919934-B51E-4340-A612-D8210C3BE3C4}" type="parTrans" cxnId="{58556245-C913-4E51-9AC4-5C78403D8EBD}">
      <dgm:prSet/>
      <dgm:spPr/>
      <dgm:t>
        <a:bodyPr/>
        <a:lstStyle/>
        <a:p>
          <a:endParaRPr lang="en-US"/>
        </a:p>
      </dgm:t>
    </dgm:pt>
    <dgm:pt modelId="{EFE52ADB-BC84-4114-9380-4C9C43AAAD09}" type="sibTrans" cxnId="{58556245-C913-4E51-9AC4-5C78403D8EBD}">
      <dgm:prSet/>
      <dgm:spPr/>
      <dgm:t>
        <a:bodyPr/>
        <a:lstStyle/>
        <a:p>
          <a:endParaRPr lang="en-US"/>
        </a:p>
      </dgm:t>
    </dgm:pt>
    <dgm:pt modelId="{C5B3FA43-DB75-4968-BFBB-04E2E43A74D3}">
      <dgm:prSet phldrT="[Text]"/>
      <dgm:spPr/>
      <dgm:t>
        <a:bodyPr/>
        <a:lstStyle/>
        <a:p>
          <a:r>
            <a:rPr lang="en-US" dirty="0"/>
            <a:t>Demonstrator</a:t>
          </a:r>
        </a:p>
      </dgm:t>
    </dgm:pt>
    <dgm:pt modelId="{3D2CC500-4D81-47EB-B0F2-741BB322E6B7}" type="parTrans" cxnId="{6485B61F-72AC-4CAB-821D-5E990BB6F07C}">
      <dgm:prSet/>
      <dgm:spPr/>
      <dgm:t>
        <a:bodyPr/>
        <a:lstStyle/>
        <a:p>
          <a:endParaRPr lang="en-US"/>
        </a:p>
      </dgm:t>
    </dgm:pt>
    <dgm:pt modelId="{AF721675-7C6A-4882-A422-5D0772184E40}" type="sibTrans" cxnId="{6485B61F-72AC-4CAB-821D-5E990BB6F07C}">
      <dgm:prSet/>
      <dgm:spPr/>
      <dgm:t>
        <a:bodyPr/>
        <a:lstStyle/>
        <a:p>
          <a:endParaRPr lang="en-US"/>
        </a:p>
      </dgm:t>
    </dgm:pt>
    <dgm:pt modelId="{15711590-AEEB-4BD9-83A8-5092369CE7BA}">
      <dgm:prSet phldrT="[Text]"/>
      <dgm:spPr/>
      <dgm:t>
        <a:bodyPr/>
        <a:lstStyle/>
        <a:p>
          <a:r>
            <a:rPr lang="en-US" dirty="0" err="1"/>
            <a:t>Zusammenfassung</a:t>
          </a:r>
          <a:r>
            <a:rPr lang="en-US" dirty="0"/>
            <a:t> und </a:t>
          </a:r>
          <a:r>
            <a:rPr lang="en-US" dirty="0" err="1"/>
            <a:t>Ausblick</a:t>
          </a:r>
          <a:endParaRPr lang="en-US" dirty="0"/>
        </a:p>
      </dgm:t>
    </dgm:pt>
    <dgm:pt modelId="{B66AC2E2-72E2-48DC-9BC3-28BB9B041F71}" type="parTrans" cxnId="{010BDC5F-A2FC-4CF7-A316-9B351C366CE6}">
      <dgm:prSet/>
      <dgm:spPr/>
      <dgm:t>
        <a:bodyPr/>
        <a:lstStyle/>
        <a:p>
          <a:endParaRPr lang="en-US"/>
        </a:p>
      </dgm:t>
    </dgm:pt>
    <dgm:pt modelId="{47E27426-BFDC-47CA-9683-250FAA828F16}" type="sibTrans" cxnId="{010BDC5F-A2FC-4CF7-A316-9B351C366CE6}">
      <dgm:prSet/>
      <dgm:spPr/>
      <dgm:t>
        <a:bodyPr/>
        <a:lstStyle/>
        <a:p>
          <a:endParaRPr lang="en-US"/>
        </a:p>
      </dgm:t>
    </dgm:pt>
    <dgm:pt modelId="{703D11E7-4190-4AE8-A79D-8298483D7D69}" type="pres">
      <dgm:prSet presAssocID="{9DF29312-D27D-475E-8DFA-9E5E43FADCBC}" presName="Name0" presStyleCnt="0">
        <dgm:presLayoutVars>
          <dgm:chMax val="7"/>
          <dgm:chPref val="7"/>
          <dgm:dir/>
        </dgm:presLayoutVars>
      </dgm:prSet>
      <dgm:spPr/>
    </dgm:pt>
    <dgm:pt modelId="{3DD28FF0-3F4D-481C-98EC-1026B24F9CAE}" type="pres">
      <dgm:prSet presAssocID="{9DF29312-D27D-475E-8DFA-9E5E43FADCBC}" presName="Name1" presStyleCnt="0"/>
      <dgm:spPr/>
    </dgm:pt>
    <dgm:pt modelId="{88C6A2AF-5135-46EF-BF1B-054BD598C8D9}" type="pres">
      <dgm:prSet presAssocID="{9DF29312-D27D-475E-8DFA-9E5E43FADCBC}" presName="cycle" presStyleCnt="0"/>
      <dgm:spPr/>
    </dgm:pt>
    <dgm:pt modelId="{0D0A17C7-086B-4A5F-867B-2540E918100C}" type="pres">
      <dgm:prSet presAssocID="{9DF29312-D27D-475E-8DFA-9E5E43FADCBC}" presName="srcNode" presStyleLbl="node1" presStyleIdx="0" presStyleCnt="6"/>
      <dgm:spPr/>
    </dgm:pt>
    <dgm:pt modelId="{929B4C6B-8D9C-43CF-B00E-D1429ECE0EA1}" type="pres">
      <dgm:prSet presAssocID="{9DF29312-D27D-475E-8DFA-9E5E43FADCBC}" presName="conn" presStyleLbl="parChTrans1D2" presStyleIdx="0" presStyleCnt="1"/>
      <dgm:spPr/>
    </dgm:pt>
    <dgm:pt modelId="{86130A34-3561-4167-A915-DB20B36A840A}" type="pres">
      <dgm:prSet presAssocID="{9DF29312-D27D-475E-8DFA-9E5E43FADCBC}" presName="extraNode" presStyleLbl="node1" presStyleIdx="0" presStyleCnt="6"/>
      <dgm:spPr/>
    </dgm:pt>
    <dgm:pt modelId="{ECF69AC7-7871-40FB-871A-F1E69DB83078}" type="pres">
      <dgm:prSet presAssocID="{9DF29312-D27D-475E-8DFA-9E5E43FADCBC}" presName="dstNode" presStyleLbl="node1" presStyleIdx="0" presStyleCnt="6"/>
      <dgm:spPr/>
    </dgm:pt>
    <dgm:pt modelId="{7F4EA0ED-FB33-4B32-A14F-FA87040F38AC}" type="pres">
      <dgm:prSet presAssocID="{91D3B272-70FD-4EC3-BC92-4A3A4E1A92DF}" presName="text_1" presStyleLbl="node1" presStyleIdx="0" presStyleCnt="6">
        <dgm:presLayoutVars>
          <dgm:bulletEnabled val="1"/>
        </dgm:presLayoutVars>
      </dgm:prSet>
      <dgm:spPr/>
    </dgm:pt>
    <dgm:pt modelId="{2FF4B11C-F0D8-4F09-BF7F-3AE7713CF310}" type="pres">
      <dgm:prSet presAssocID="{91D3B272-70FD-4EC3-BC92-4A3A4E1A92DF}" presName="accent_1" presStyleCnt="0"/>
      <dgm:spPr/>
    </dgm:pt>
    <dgm:pt modelId="{EBDB473C-9F19-4882-9A53-8F4770D10DC9}" type="pres">
      <dgm:prSet presAssocID="{91D3B272-70FD-4EC3-BC92-4A3A4E1A92DF}" presName="accentRepeatNode" presStyleLbl="solidFgAcc1" presStyleIdx="0" presStyleCnt="6"/>
      <dgm:spPr/>
    </dgm:pt>
    <dgm:pt modelId="{4224B6A1-41B5-4E17-9D30-AE1C1956DDAB}" type="pres">
      <dgm:prSet presAssocID="{CE7B4CFF-1D42-4D8D-BAB8-B8862FE3539C}" presName="text_2" presStyleLbl="node1" presStyleIdx="1" presStyleCnt="6">
        <dgm:presLayoutVars>
          <dgm:bulletEnabled val="1"/>
        </dgm:presLayoutVars>
      </dgm:prSet>
      <dgm:spPr/>
    </dgm:pt>
    <dgm:pt modelId="{D6A70355-6588-43DD-ADE0-765851CF7430}" type="pres">
      <dgm:prSet presAssocID="{CE7B4CFF-1D42-4D8D-BAB8-B8862FE3539C}" presName="accent_2" presStyleCnt="0"/>
      <dgm:spPr/>
    </dgm:pt>
    <dgm:pt modelId="{46FB27E8-E920-40DE-9828-5DEF2D32C34C}" type="pres">
      <dgm:prSet presAssocID="{CE7B4CFF-1D42-4D8D-BAB8-B8862FE3539C}" presName="accentRepeatNode" presStyleLbl="solidFgAcc1" presStyleIdx="1" presStyleCnt="6"/>
      <dgm:spPr/>
    </dgm:pt>
    <dgm:pt modelId="{6F83770D-E0BB-481F-9048-CBDF30AB9C0F}" type="pres">
      <dgm:prSet presAssocID="{85478C1D-C049-4CFE-8DC9-B9A30F3A7ED4}" presName="text_3" presStyleLbl="node1" presStyleIdx="2" presStyleCnt="6">
        <dgm:presLayoutVars>
          <dgm:bulletEnabled val="1"/>
        </dgm:presLayoutVars>
      </dgm:prSet>
      <dgm:spPr/>
    </dgm:pt>
    <dgm:pt modelId="{AE034E92-4442-46AC-AA7D-65B2F729E1E3}" type="pres">
      <dgm:prSet presAssocID="{85478C1D-C049-4CFE-8DC9-B9A30F3A7ED4}" presName="accent_3" presStyleCnt="0"/>
      <dgm:spPr/>
    </dgm:pt>
    <dgm:pt modelId="{D16F6C97-5E29-4ABA-B0AC-04BE375C2E3E}" type="pres">
      <dgm:prSet presAssocID="{85478C1D-C049-4CFE-8DC9-B9A30F3A7ED4}" presName="accentRepeatNode" presStyleLbl="solidFgAcc1" presStyleIdx="2" presStyleCnt="6"/>
      <dgm:spPr/>
    </dgm:pt>
    <dgm:pt modelId="{A29685B3-AA43-4F7F-AA2E-C21F70C4F5B6}" type="pres">
      <dgm:prSet presAssocID="{5DB25E82-94B4-4218-BB75-9F18CF863891}" presName="text_4" presStyleLbl="node1" presStyleIdx="3" presStyleCnt="6">
        <dgm:presLayoutVars>
          <dgm:bulletEnabled val="1"/>
        </dgm:presLayoutVars>
      </dgm:prSet>
      <dgm:spPr/>
    </dgm:pt>
    <dgm:pt modelId="{A7393CED-2247-4634-ACFE-B1ADF30C903B}" type="pres">
      <dgm:prSet presAssocID="{5DB25E82-94B4-4218-BB75-9F18CF863891}" presName="accent_4" presStyleCnt="0"/>
      <dgm:spPr/>
    </dgm:pt>
    <dgm:pt modelId="{5471A4C8-8B0D-47A5-B890-71FE2396C902}" type="pres">
      <dgm:prSet presAssocID="{5DB25E82-94B4-4218-BB75-9F18CF863891}" presName="accentRepeatNode" presStyleLbl="solidFgAcc1" presStyleIdx="3" presStyleCnt="6"/>
      <dgm:spPr/>
    </dgm:pt>
    <dgm:pt modelId="{6A5F191F-24D1-4D59-BD25-7527BCC2D4CB}" type="pres">
      <dgm:prSet presAssocID="{C5B3FA43-DB75-4968-BFBB-04E2E43A74D3}" presName="text_5" presStyleLbl="node1" presStyleIdx="4" presStyleCnt="6">
        <dgm:presLayoutVars>
          <dgm:bulletEnabled val="1"/>
        </dgm:presLayoutVars>
      </dgm:prSet>
      <dgm:spPr/>
    </dgm:pt>
    <dgm:pt modelId="{437601D4-8E01-4CED-819C-883D35A46535}" type="pres">
      <dgm:prSet presAssocID="{C5B3FA43-DB75-4968-BFBB-04E2E43A74D3}" presName="accent_5" presStyleCnt="0"/>
      <dgm:spPr/>
    </dgm:pt>
    <dgm:pt modelId="{807962F3-578B-48DB-BC82-308CDCCF2074}" type="pres">
      <dgm:prSet presAssocID="{C5B3FA43-DB75-4968-BFBB-04E2E43A74D3}" presName="accentRepeatNode" presStyleLbl="solidFgAcc1" presStyleIdx="4" presStyleCnt="6"/>
      <dgm:spPr/>
    </dgm:pt>
    <dgm:pt modelId="{CE7D15C3-47E9-43F9-A517-86250945D4DF}" type="pres">
      <dgm:prSet presAssocID="{15711590-AEEB-4BD9-83A8-5092369CE7BA}" presName="text_6" presStyleLbl="node1" presStyleIdx="5" presStyleCnt="6">
        <dgm:presLayoutVars>
          <dgm:bulletEnabled val="1"/>
        </dgm:presLayoutVars>
      </dgm:prSet>
      <dgm:spPr/>
    </dgm:pt>
    <dgm:pt modelId="{DB0D30BA-3DB8-4A37-A021-4D2228F6EE47}" type="pres">
      <dgm:prSet presAssocID="{15711590-AEEB-4BD9-83A8-5092369CE7BA}" presName="accent_6" presStyleCnt="0"/>
      <dgm:spPr/>
    </dgm:pt>
    <dgm:pt modelId="{0C1511AF-3B09-455B-A2FC-07F3AFC7CB78}" type="pres">
      <dgm:prSet presAssocID="{15711590-AEEB-4BD9-83A8-5092369CE7BA}" presName="accentRepeatNode" presStyleLbl="solidFgAcc1" presStyleIdx="5" presStyleCnt="6"/>
      <dgm:spPr/>
    </dgm:pt>
  </dgm:ptLst>
  <dgm:cxnLst>
    <dgm:cxn modelId="{6485B61F-72AC-4CAB-821D-5E990BB6F07C}" srcId="{9DF29312-D27D-475E-8DFA-9E5E43FADCBC}" destId="{C5B3FA43-DB75-4968-BFBB-04E2E43A74D3}" srcOrd="4" destOrd="0" parTransId="{3D2CC500-4D81-47EB-B0F2-741BB322E6B7}" sibTransId="{AF721675-7C6A-4882-A422-5D0772184E40}"/>
    <dgm:cxn modelId="{E3BA583A-BEF4-4CB1-88E9-6ABA22E8A141}" type="presOf" srcId="{91D3B272-70FD-4EC3-BC92-4A3A4E1A92DF}" destId="{7F4EA0ED-FB33-4B32-A14F-FA87040F38AC}" srcOrd="0" destOrd="0" presId="urn:microsoft.com/office/officeart/2008/layout/VerticalCurvedList"/>
    <dgm:cxn modelId="{010BDC5F-A2FC-4CF7-A316-9B351C366CE6}" srcId="{9DF29312-D27D-475E-8DFA-9E5E43FADCBC}" destId="{15711590-AEEB-4BD9-83A8-5092369CE7BA}" srcOrd="5" destOrd="0" parTransId="{B66AC2E2-72E2-48DC-9BC3-28BB9B041F71}" sibTransId="{47E27426-BFDC-47CA-9683-250FAA828F16}"/>
    <dgm:cxn modelId="{018F8F61-44FE-4C93-865C-DDD70A160A3B}" type="presOf" srcId="{5DB25E82-94B4-4218-BB75-9F18CF863891}" destId="{A29685B3-AA43-4F7F-AA2E-C21F70C4F5B6}" srcOrd="0" destOrd="0" presId="urn:microsoft.com/office/officeart/2008/layout/VerticalCurvedList"/>
    <dgm:cxn modelId="{6B83F042-5E12-4863-AF82-9D374B73F274}" type="presOf" srcId="{9DF29312-D27D-475E-8DFA-9E5E43FADCBC}" destId="{703D11E7-4190-4AE8-A79D-8298483D7D69}" srcOrd="0" destOrd="0" presId="urn:microsoft.com/office/officeart/2008/layout/VerticalCurvedList"/>
    <dgm:cxn modelId="{58556245-C913-4E51-9AC4-5C78403D8EBD}" srcId="{9DF29312-D27D-475E-8DFA-9E5E43FADCBC}" destId="{5DB25E82-94B4-4218-BB75-9F18CF863891}" srcOrd="3" destOrd="0" parTransId="{DE919934-B51E-4340-A612-D8210C3BE3C4}" sibTransId="{EFE52ADB-BC84-4114-9380-4C9C43AAAD09}"/>
    <dgm:cxn modelId="{A686EC51-3969-4012-B169-06AC0DD4CD29}" srcId="{9DF29312-D27D-475E-8DFA-9E5E43FADCBC}" destId="{CE7B4CFF-1D42-4D8D-BAB8-B8862FE3539C}" srcOrd="1" destOrd="0" parTransId="{011CE999-E8CF-4D01-91F1-1888BAB92CAA}" sibTransId="{B4C1DF4D-EE9B-4923-AEC1-BE70DA325D1B}"/>
    <dgm:cxn modelId="{6A0F5055-5F8E-4F22-AC88-67051799C687}" type="presOf" srcId="{15711590-AEEB-4BD9-83A8-5092369CE7BA}" destId="{CE7D15C3-47E9-43F9-A517-86250945D4DF}" srcOrd="0" destOrd="0" presId="urn:microsoft.com/office/officeart/2008/layout/VerticalCurvedList"/>
    <dgm:cxn modelId="{CD984882-C97E-4CA9-8E9E-45D5CEE6B42C}" type="presOf" srcId="{CE7B4CFF-1D42-4D8D-BAB8-B8862FE3539C}" destId="{4224B6A1-41B5-4E17-9D30-AE1C1956DDAB}" srcOrd="0" destOrd="0" presId="urn:microsoft.com/office/officeart/2008/layout/VerticalCurvedList"/>
    <dgm:cxn modelId="{7780848C-E694-461C-ACA9-BE3C12A1D3B3}" type="presOf" srcId="{511DE5EB-608A-484E-8C4F-3B54B730C4FF}" destId="{929B4C6B-8D9C-43CF-B00E-D1429ECE0EA1}" srcOrd="0" destOrd="0" presId="urn:microsoft.com/office/officeart/2008/layout/VerticalCurvedList"/>
    <dgm:cxn modelId="{C1FCF59E-7FDA-4B97-837F-3EEF40C730AC}" srcId="{9DF29312-D27D-475E-8DFA-9E5E43FADCBC}" destId="{85478C1D-C049-4CFE-8DC9-B9A30F3A7ED4}" srcOrd="2" destOrd="0" parTransId="{F14C44C6-58BE-4348-B55C-E89FD625BB6F}" sibTransId="{E7ED69F2-F6F2-4DE0-A9F6-39D4B177F23B}"/>
    <dgm:cxn modelId="{0023F3DF-F1A2-4201-A442-84E498B65AEC}" type="presOf" srcId="{C5B3FA43-DB75-4968-BFBB-04E2E43A74D3}" destId="{6A5F191F-24D1-4D59-BD25-7527BCC2D4CB}" srcOrd="0" destOrd="0" presId="urn:microsoft.com/office/officeart/2008/layout/VerticalCurvedList"/>
    <dgm:cxn modelId="{1DC30CE1-651F-4E7A-A8E9-B54EF689F90C}" type="presOf" srcId="{85478C1D-C049-4CFE-8DC9-B9A30F3A7ED4}" destId="{6F83770D-E0BB-481F-9048-CBDF30AB9C0F}" srcOrd="0" destOrd="0" presId="urn:microsoft.com/office/officeart/2008/layout/VerticalCurvedList"/>
    <dgm:cxn modelId="{32051BE3-AE1B-446A-9ED2-9D6BBDDABC6F}" srcId="{9DF29312-D27D-475E-8DFA-9E5E43FADCBC}" destId="{91D3B272-70FD-4EC3-BC92-4A3A4E1A92DF}" srcOrd="0" destOrd="0" parTransId="{500838D3-4879-4431-8527-3194627C31CC}" sibTransId="{511DE5EB-608A-484E-8C4F-3B54B730C4FF}"/>
    <dgm:cxn modelId="{131E8C22-EE27-4118-B87C-84DC9109E950}" type="presParOf" srcId="{703D11E7-4190-4AE8-A79D-8298483D7D69}" destId="{3DD28FF0-3F4D-481C-98EC-1026B24F9CAE}" srcOrd="0" destOrd="0" presId="urn:microsoft.com/office/officeart/2008/layout/VerticalCurvedList"/>
    <dgm:cxn modelId="{5496A2AA-D841-48FB-A27A-E97203B94F6E}" type="presParOf" srcId="{3DD28FF0-3F4D-481C-98EC-1026B24F9CAE}" destId="{88C6A2AF-5135-46EF-BF1B-054BD598C8D9}" srcOrd="0" destOrd="0" presId="urn:microsoft.com/office/officeart/2008/layout/VerticalCurvedList"/>
    <dgm:cxn modelId="{6774CEF9-9DD5-4F0E-8B43-B3D0EC39EBD6}" type="presParOf" srcId="{88C6A2AF-5135-46EF-BF1B-054BD598C8D9}" destId="{0D0A17C7-086B-4A5F-867B-2540E918100C}" srcOrd="0" destOrd="0" presId="urn:microsoft.com/office/officeart/2008/layout/VerticalCurvedList"/>
    <dgm:cxn modelId="{4A7A5093-A54E-403D-BDD7-5DA528B8867D}" type="presParOf" srcId="{88C6A2AF-5135-46EF-BF1B-054BD598C8D9}" destId="{929B4C6B-8D9C-43CF-B00E-D1429ECE0EA1}" srcOrd="1" destOrd="0" presId="urn:microsoft.com/office/officeart/2008/layout/VerticalCurvedList"/>
    <dgm:cxn modelId="{F6DE73ED-69FF-4930-BACE-82AE3A808348}" type="presParOf" srcId="{88C6A2AF-5135-46EF-BF1B-054BD598C8D9}" destId="{86130A34-3561-4167-A915-DB20B36A840A}" srcOrd="2" destOrd="0" presId="urn:microsoft.com/office/officeart/2008/layout/VerticalCurvedList"/>
    <dgm:cxn modelId="{897E70DC-FE6C-446E-8061-827F18C3178D}" type="presParOf" srcId="{88C6A2AF-5135-46EF-BF1B-054BD598C8D9}" destId="{ECF69AC7-7871-40FB-871A-F1E69DB83078}" srcOrd="3" destOrd="0" presId="urn:microsoft.com/office/officeart/2008/layout/VerticalCurvedList"/>
    <dgm:cxn modelId="{5985CBE0-F709-40A5-B42A-C85C7EBAEDF7}" type="presParOf" srcId="{3DD28FF0-3F4D-481C-98EC-1026B24F9CAE}" destId="{7F4EA0ED-FB33-4B32-A14F-FA87040F38AC}" srcOrd="1" destOrd="0" presId="urn:microsoft.com/office/officeart/2008/layout/VerticalCurvedList"/>
    <dgm:cxn modelId="{CD03FFFF-232E-4EBD-B420-9F660335BF60}" type="presParOf" srcId="{3DD28FF0-3F4D-481C-98EC-1026B24F9CAE}" destId="{2FF4B11C-F0D8-4F09-BF7F-3AE7713CF310}" srcOrd="2" destOrd="0" presId="urn:microsoft.com/office/officeart/2008/layout/VerticalCurvedList"/>
    <dgm:cxn modelId="{8D401CB4-8450-4750-B92E-BB2E3158E329}" type="presParOf" srcId="{2FF4B11C-F0D8-4F09-BF7F-3AE7713CF310}" destId="{EBDB473C-9F19-4882-9A53-8F4770D10DC9}" srcOrd="0" destOrd="0" presId="urn:microsoft.com/office/officeart/2008/layout/VerticalCurvedList"/>
    <dgm:cxn modelId="{5C27F231-2B48-4AED-9DF7-6CF637BD6174}" type="presParOf" srcId="{3DD28FF0-3F4D-481C-98EC-1026B24F9CAE}" destId="{4224B6A1-41B5-4E17-9D30-AE1C1956DDAB}" srcOrd="3" destOrd="0" presId="urn:microsoft.com/office/officeart/2008/layout/VerticalCurvedList"/>
    <dgm:cxn modelId="{73589470-FEFC-4D12-B6CB-FAD453C1A2DF}" type="presParOf" srcId="{3DD28FF0-3F4D-481C-98EC-1026B24F9CAE}" destId="{D6A70355-6588-43DD-ADE0-765851CF7430}" srcOrd="4" destOrd="0" presId="urn:microsoft.com/office/officeart/2008/layout/VerticalCurvedList"/>
    <dgm:cxn modelId="{61EF2655-54B3-46A6-A4CE-76E393A3EA14}" type="presParOf" srcId="{D6A70355-6588-43DD-ADE0-765851CF7430}" destId="{46FB27E8-E920-40DE-9828-5DEF2D32C34C}" srcOrd="0" destOrd="0" presId="urn:microsoft.com/office/officeart/2008/layout/VerticalCurvedList"/>
    <dgm:cxn modelId="{9F027424-6508-4E6C-9A91-982700FF46D6}" type="presParOf" srcId="{3DD28FF0-3F4D-481C-98EC-1026B24F9CAE}" destId="{6F83770D-E0BB-481F-9048-CBDF30AB9C0F}" srcOrd="5" destOrd="0" presId="urn:microsoft.com/office/officeart/2008/layout/VerticalCurvedList"/>
    <dgm:cxn modelId="{A1293D5F-0993-45EB-AB89-148A70D19669}" type="presParOf" srcId="{3DD28FF0-3F4D-481C-98EC-1026B24F9CAE}" destId="{AE034E92-4442-46AC-AA7D-65B2F729E1E3}" srcOrd="6" destOrd="0" presId="urn:microsoft.com/office/officeart/2008/layout/VerticalCurvedList"/>
    <dgm:cxn modelId="{685E720C-7DD2-4195-A0E6-A9523EB02671}" type="presParOf" srcId="{AE034E92-4442-46AC-AA7D-65B2F729E1E3}" destId="{D16F6C97-5E29-4ABA-B0AC-04BE375C2E3E}" srcOrd="0" destOrd="0" presId="urn:microsoft.com/office/officeart/2008/layout/VerticalCurvedList"/>
    <dgm:cxn modelId="{6ED1EF10-C4ED-415F-A1F2-55C3107B2933}" type="presParOf" srcId="{3DD28FF0-3F4D-481C-98EC-1026B24F9CAE}" destId="{A29685B3-AA43-4F7F-AA2E-C21F70C4F5B6}" srcOrd="7" destOrd="0" presId="urn:microsoft.com/office/officeart/2008/layout/VerticalCurvedList"/>
    <dgm:cxn modelId="{5D306154-3DDF-4105-8BF9-84E0F088844B}" type="presParOf" srcId="{3DD28FF0-3F4D-481C-98EC-1026B24F9CAE}" destId="{A7393CED-2247-4634-ACFE-B1ADF30C903B}" srcOrd="8" destOrd="0" presId="urn:microsoft.com/office/officeart/2008/layout/VerticalCurvedList"/>
    <dgm:cxn modelId="{6C8DDC69-3633-484C-A4A6-D43F010E4CC4}" type="presParOf" srcId="{A7393CED-2247-4634-ACFE-B1ADF30C903B}" destId="{5471A4C8-8B0D-47A5-B890-71FE2396C902}" srcOrd="0" destOrd="0" presId="urn:microsoft.com/office/officeart/2008/layout/VerticalCurvedList"/>
    <dgm:cxn modelId="{56A9AF3F-107C-44FA-87ED-0AFE74D23B28}" type="presParOf" srcId="{3DD28FF0-3F4D-481C-98EC-1026B24F9CAE}" destId="{6A5F191F-24D1-4D59-BD25-7527BCC2D4CB}" srcOrd="9" destOrd="0" presId="urn:microsoft.com/office/officeart/2008/layout/VerticalCurvedList"/>
    <dgm:cxn modelId="{065D80E7-B0CB-43D0-A9CB-A0BDE38CF747}" type="presParOf" srcId="{3DD28FF0-3F4D-481C-98EC-1026B24F9CAE}" destId="{437601D4-8E01-4CED-819C-883D35A46535}" srcOrd="10" destOrd="0" presId="urn:microsoft.com/office/officeart/2008/layout/VerticalCurvedList"/>
    <dgm:cxn modelId="{863ADF3C-50A0-4EA1-A78E-167A181D788E}" type="presParOf" srcId="{437601D4-8E01-4CED-819C-883D35A46535}" destId="{807962F3-578B-48DB-BC82-308CDCCF2074}" srcOrd="0" destOrd="0" presId="urn:microsoft.com/office/officeart/2008/layout/VerticalCurvedList"/>
    <dgm:cxn modelId="{FA2807B3-7CEF-496C-B647-15BF92C43A98}" type="presParOf" srcId="{3DD28FF0-3F4D-481C-98EC-1026B24F9CAE}" destId="{CE7D15C3-47E9-43F9-A517-86250945D4DF}" srcOrd="11" destOrd="0" presId="urn:microsoft.com/office/officeart/2008/layout/VerticalCurvedList"/>
    <dgm:cxn modelId="{0A0B1424-6491-44DF-9089-8547D9BA80FF}" type="presParOf" srcId="{3DD28FF0-3F4D-481C-98EC-1026B24F9CAE}" destId="{DB0D30BA-3DB8-4A37-A021-4D2228F6EE47}" srcOrd="12" destOrd="0" presId="urn:microsoft.com/office/officeart/2008/layout/VerticalCurvedList"/>
    <dgm:cxn modelId="{402ED07D-35C6-44D5-BE60-7553D34A9D6E}" type="presParOf" srcId="{DB0D30BA-3DB8-4A37-A021-4D2228F6EE47}" destId="{0C1511AF-3B09-455B-A2FC-07F3AFC7CB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B4C6B-8D9C-43CF-B00E-D1429ECE0EA1}">
      <dsp:nvSpPr>
        <dsp:cNvPr id="0" name=""/>
        <dsp:cNvSpPr/>
      </dsp:nvSpPr>
      <dsp:spPr>
        <a:xfrm>
          <a:off x="-3947750" y="-606110"/>
          <a:ext cx="4704720" cy="4704720"/>
        </a:xfrm>
        <a:prstGeom prst="blockArc">
          <a:avLst>
            <a:gd name="adj1" fmla="val 18900000"/>
            <a:gd name="adj2" fmla="val 2700000"/>
            <a:gd name="adj3" fmla="val 45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EA0ED-FB33-4B32-A14F-FA87040F38AC}">
      <dsp:nvSpPr>
        <dsp:cNvPr id="0" name=""/>
        <dsp:cNvSpPr/>
      </dsp:nvSpPr>
      <dsp:spPr>
        <a:xfrm>
          <a:off x="283182" y="183915"/>
          <a:ext cx="7878032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Motivation und </a:t>
          </a:r>
          <a:r>
            <a:rPr lang="en-US" sz="2000" kern="1200" dirty="0" err="1"/>
            <a:t>Aufgabenstellung</a:t>
          </a:r>
          <a:endParaRPr lang="en-US" sz="2000" kern="1200" dirty="0"/>
        </a:p>
      </dsp:txBody>
      <dsp:txXfrm>
        <a:off x="283182" y="183915"/>
        <a:ext cx="7878032" cy="367690"/>
      </dsp:txXfrm>
    </dsp:sp>
    <dsp:sp modelId="{EBDB473C-9F19-4882-9A53-8F4770D10DC9}">
      <dsp:nvSpPr>
        <dsp:cNvPr id="0" name=""/>
        <dsp:cNvSpPr/>
      </dsp:nvSpPr>
      <dsp:spPr>
        <a:xfrm>
          <a:off x="53375" y="137953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24B6A1-41B5-4E17-9D30-AE1C1956DDAB}">
      <dsp:nvSpPr>
        <dsp:cNvPr id="0" name=""/>
        <dsp:cNvSpPr/>
      </dsp:nvSpPr>
      <dsp:spPr>
        <a:xfrm>
          <a:off x="585632" y="735380"/>
          <a:ext cx="7575581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Grundlagen</a:t>
          </a:r>
          <a:r>
            <a:rPr lang="en-US" sz="2000" kern="1200" dirty="0"/>
            <a:t> </a:t>
          </a:r>
          <a:r>
            <a:rPr lang="en-US" sz="2000" kern="1200" dirty="0" err="1"/>
            <a:t>kontinuierliches</a:t>
          </a:r>
          <a:r>
            <a:rPr lang="en-US" sz="2000" kern="1200" dirty="0"/>
            <a:t>/</a:t>
          </a:r>
          <a:r>
            <a:rPr lang="en-US" sz="2000" kern="1200" dirty="0" err="1"/>
            <a:t>verteiltes</a:t>
          </a:r>
          <a:r>
            <a:rPr lang="en-US" sz="2000" kern="1200" dirty="0"/>
            <a:t> </a:t>
          </a:r>
          <a:r>
            <a:rPr lang="en-US" sz="2000" kern="1200" dirty="0" err="1"/>
            <a:t>Lernen</a:t>
          </a:r>
          <a:endParaRPr lang="en-US" sz="2000" kern="1200" dirty="0"/>
        </a:p>
      </dsp:txBody>
      <dsp:txXfrm>
        <a:off x="585632" y="735380"/>
        <a:ext cx="7575581" cy="367690"/>
      </dsp:txXfrm>
    </dsp:sp>
    <dsp:sp modelId="{46FB27E8-E920-40DE-9828-5DEF2D32C34C}">
      <dsp:nvSpPr>
        <dsp:cNvPr id="0" name=""/>
        <dsp:cNvSpPr/>
      </dsp:nvSpPr>
      <dsp:spPr>
        <a:xfrm>
          <a:off x="355826" y="689419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83770D-E0BB-481F-9048-CBDF30AB9C0F}">
      <dsp:nvSpPr>
        <dsp:cNvPr id="0" name=""/>
        <dsp:cNvSpPr/>
      </dsp:nvSpPr>
      <dsp:spPr>
        <a:xfrm>
          <a:off x="723935" y="1286846"/>
          <a:ext cx="7437278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Konzeption</a:t>
          </a:r>
          <a:r>
            <a:rPr lang="en-US" sz="2000" kern="1200" dirty="0"/>
            <a:t> L DNN und </a:t>
          </a:r>
          <a:r>
            <a:rPr lang="en-US" sz="2000" kern="1200" dirty="0" err="1"/>
            <a:t>prototypische</a:t>
          </a:r>
          <a:r>
            <a:rPr lang="en-US" sz="2000" kern="1200" dirty="0"/>
            <a:t> </a:t>
          </a:r>
          <a:r>
            <a:rPr lang="en-US" sz="2000" kern="1200" dirty="0" err="1"/>
            <a:t>Umsetzung</a:t>
          </a:r>
          <a:endParaRPr lang="en-US" sz="2000" kern="1200" dirty="0"/>
        </a:p>
      </dsp:txBody>
      <dsp:txXfrm>
        <a:off x="723935" y="1286846"/>
        <a:ext cx="7437278" cy="367690"/>
      </dsp:txXfrm>
    </dsp:sp>
    <dsp:sp modelId="{D16F6C97-5E29-4ABA-B0AC-04BE375C2E3E}">
      <dsp:nvSpPr>
        <dsp:cNvPr id="0" name=""/>
        <dsp:cNvSpPr/>
      </dsp:nvSpPr>
      <dsp:spPr>
        <a:xfrm>
          <a:off x="494129" y="1240885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685B3-AA43-4F7F-AA2E-C21F70C4F5B6}">
      <dsp:nvSpPr>
        <dsp:cNvPr id="0" name=""/>
        <dsp:cNvSpPr/>
      </dsp:nvSpPr>
      <dsp:spPr>
        <a:xfrm>
          <a:off x="723935" y="1837963"/>
          <a:ext cx="7437278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Evaluierung</a:t>
          </a:r>
          <a:endParaRPr lang="en-US" sz="2000" kern="1200" dirty="0"/>
        </a:p>
      </dsp:txBody>
      <dsp:txXfrm>
        <a:off x="723935" y="1837963"/>
        <a:ext cx="7437278" cy="367690"/>
      </dsp:txXfrm>
    </dsp:sp>
    <dsp:sp modelId="{5471A4C8-8B0D-47A5-B890-71FE2396C902}">
      <dsp:nvSpPr>
        <dsp:cNvPr id="0" name=""/>
        <dsp:cNvSpPr/>
      </dsp:nvSpPr>
      <dsp:spPr>
        <a:xfrm>
          <a:off x="494129" y="1792001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F191F-24D1-4D59-BD25-7527BCC2D4CB}">
      <dsp:nvSpPr>
        <dsp:cNvPr id="0" name=""/>
        <dsp:cNvSpPr/>
      </dsp:nvSpPr>
      <dsp:spPr>
        <a:xfrm>
          <a:off x="585632" y="2389428"/>
          <a:ext cx="7575581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Demonstrator</a:t>
          </a:r>
        </a:p>
      </dsp:txBody>
      <dsp:txXfrm>
        <a:off x="585632" y="2389428"/>
        <a:ext cx="7575581" cy="367690"/>
      </dsp:txXfrm>
    </dsp:sp>
    <dsp:sp modelId="{807962F3-578B-48DB-BC82-308CDCCF2074}">
      <dsp:nvSpPr>
        <dsp:cNvPr id="0" name=""/>
        <dsp:cNvSpPr/>
      </dsp:nvSpPr>
      <dsp:spPr>
        <a:xfrm>
          <a:off x="355826" y="2343467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D15C3-47E9-43F9-A517-86250945D4DF}">
      <dsp:nvSpPr>
        <dsp:cNvPr id="0" name=""/>
        <dsp:cNvSpPr/>
      </dsp:nvSpPr>
      <dsp:spPr>
        <a:xfrm>
          <a:off x="283182" y="2940894"/>
          <a:ext cx="7878032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Zusammenfassung</a:t>
          </a:r>
          <a:r>
            <a:rPr lang="en-US" sz="2000" kern="1200" dirty="0"/>
            <a:t> und </a:t>
          </a:r>
          <a:r>
            <a:rPr lang="en-US" sz="2000" kern="1200" dirty="0" err="1"/>
            <a:t>Ausblick</a:t>
          </a:r>
          <a:endParaRPr lang="en-US" sz="2000" kern="1200" dirty="0"/>
        </a:p>
      </dsp:txBody>
      <dsp:txXfrm>
        <a:off x="283182" y="2940894"/>
        <a:ext cx="7878032" cy="367690"/>
      </dsp:txXfrm>
    </dsp:sp>
    <dsp:sp modelId="{0C1511AF-3B09-455B-A2FC-07F3AFC7CB78}">
      <dsp:nvSpPr>
        <dsp:cNvPr id="0" name=""/>
        <dsp:cNvSpPr/>
      </dsp:nvSpPr>
      <dsp:spPr>
        <a:xfrm>
          <a:off x="53375" y="2894933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05678B58-29F7-43B5-A88E-F84FB71302E5}" type="datetime1">
              <a:rPr lang="de-DE" sz="800" smtClean="0"/>
              <a:t>10.10.2019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 mod="1"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000" y="244800"/>
            <a:ext cx="59040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828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524274F6-90C8-4C85-888C-18FA9E2C0D49}" type="datetime1">
              <a:rPr lang="de-DE" smtClean="0"/>
              <a:t>10.10.2019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009019"/>
            <a:ext cx="4937125" cy="30861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8313" y="4400550"/>
            <a:ext cx="5903912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8000" y="8776800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71200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24274F6-90C8-4C85-888C-18FA9E2C0D49}" type="datetime1">
              <a:rPr lang="de-DE" smtClean="0"/>
              <a:t>10.10.2019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59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8AC4B44-BCE5-4AC0-8DC9-C90CC9E46EC2}" type="datetime1">
              <a:rPr lang="de-DE" smtClean="0"/>
              <a:t>10.10.2019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27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86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A628-7172-4A4C-A92C-F4FBC462B603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5"/>
            <a:ext cx="3780000" cy="34925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1597025"/>
            <a:ext cx="2664000" cy="411797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0115B-BFC9-482D-B28A-947538CA7DD8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111537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1245972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5732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703823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996000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4126599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111537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57631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2950-E8A7-446F-9635-6156476737E1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1245972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706910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4137758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82225" y="2315784"/>
            <a:ext cx="2814039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0DBB-EA43-4F1D-8076-AD78C4798713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169244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3896476" y="2315784"/>
            <a:ext cx="2814039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583495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82226" y="2315784"/>
            <a:ext cx="252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2E23-2243-48C5-9F54-AE752A6DBAAF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022226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3318957" y="2315784"/>
            <a:ext cx="252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858957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56731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56731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6155688" y="2315784"/>
            <a:ext cx="252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6695688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393462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393462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82226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3523-1E76-48CE-BCCA-9644B8CC78AE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40865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545454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2904093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79437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79437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4608682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4967321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4456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4456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6671909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ildplatzhalter 7"/>
          <p:cNvSpPr>
            <a:spLocks noGrp="1" noChangeAspect="1"/>
          </p:cNvSpPr>
          <p:nvPr>
            <p:ph type="pic" sz="quarter" idx="23"/>
          </p:nvPr>
        </p:nvSpPr>
        <p:spPr>
          <a:xfrm>
            <a:off x="7030548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9683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9683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3E625-385D-4E9A-9226-6C1BE89CFC6C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1902C-06AC-41FE-818E-394A3F701640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/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/>
              <a:t>Telefon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/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50000" y="14868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/>
              <a:t>Vielen Dank!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9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7253288" y="5256213"/>
            <a:ext cx="1422400" cy="30480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368192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970585" y="1004399"/>
            <a:ext cx="3911553" cy="3911553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7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0887" y="3248562"/>
            <a:ext cx="2898507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425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mit blauem 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bg1"/>
                </a:solidFill>
              </a:rPr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bg1"/>
                </a:solidFill>
              </a:rPr>
              <a:t>Telefon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>
                <a:solidFill>
                  <a:schemeClr val="bg1"/>
                </a:solidFill>
              </a:rPr>
              <a:t>Universität Stuttgart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50000" y="14868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014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1279949" y="0"/>
            <a:ext cx="6544309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0" y="900000"/>
            <a:ext cx="4118110" cy="13608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629826"/>
            <a:ext cx="4118110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2250000"/>
            <a:ext cx="5526581" cy="900000"/>
          </a:xfr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1944000"/>
            <a:ext cx="3026729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1A50-22C7-48FE-9740-7229CB9EE850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5" name="object 2"/>
          <p:cNvSpPr/>
          <p:nvPr userDrawn="1"/>
        </p:nvSpPr>
        <p:spPr>
          <a:xfrm>
            <a:off x="410148" y="-91410"/>
            <a:ext cx="7198359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6" name="object 3"/>
          <p:cNvSpPr/>
          <p:nvPr userDrawn="1"/>
        </p:nvSpPr>
        <p:spPr>
          <a:xfrm>
            <a:off x="5559362" y="3040401"/>
            <a:ext cx="2049145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7" name="object 8"/>
          <p:cNvSpPr txBox="1"/>
          <p:nvPr userDrawn="1"/>
        </p:nvSpPr>
        <p:spPr>
          <a:xfrm>
            <a:off x="5907214" y="1625721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936000"/>
            <a:ext cx="4834626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0" y="3024000"/>
            <a:ext cx="3805721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1597025"/>
            <a:ext cx="3960000" cy="3492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09B7-2FC3-4A12-B649-46E5D457F441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072-D1E0-494E-8845-79EF4D433966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00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34EFC-B168-4600-AE6F-91896D204220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4"/>
            <a:ext cx="3780000" cy="172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3361525"/>
            <a:ext cx="3780000" cy="172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597025"/>
            <a:ext cx="8207375" cy="3492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5418000"/>
            <a:ext cx="5328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fld id="{EC8B0251-818D-4F44-84C8-E48154B91DB0}" type="datetime1">
              <a:rPr lang="de-DE" smtClean="0"/>
              <a:t>10.10.2019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2226" y="5418000"/>
            <a:ext cx="6048000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9200" y="5418000"/>
            <a:ext cx="2232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62" r:id="rId3"/>
    <p:sldLayoutId id="2147483663" r:id="rId4"/>
    <p:sldLayoutId id="2147483676" r:id="rId5"/>
    <p:sldLayoutId id="2147483680" r:id="rId6"/>
    <p:sldLayoutId id="2147483664" r:id="rId7"/>
    <p:sldLayoutId id="2147483665" r:id="rId8"/>
    <p:sldLayoutId id="2147483677" r:id="rId9"/>
    <p:sldLayoutId id="2147483678" r:id="rId10"/>
    <p:sldLayoutId id="2147483679" r:id="rId11"/>
    <p:sldLayoutId id="2147483684" r:id="rId12"/>
    <p:sldLayoutId id="2147483685" r:id="rId13"/>
    <p:sldLayoutId id="2147483682" r:id="rId14"/>
    <p:sldLayoutId id="2147483681" r:id="rId15"/>
    <p:sldLayoutId id="2147483683" r:id="rId16"/>
    <p:sldLayoutId id="2147483666" r:id="rId17"/>
    <p:sldLayoutId id="2147483667" r:id="rId18"/>
    <p:sldLayoutId id="2147483686" r:id="rId19"/>
    <p:sldLayoutId id="2147483687" r:id="rId20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06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54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7.xml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orpath.com/project/8-ways-to-continue-learning-after-education-is-ove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i.googleblog.com/2017/04/federated-learning-collaborative.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20D6C174-1C4F-4057-B781-BC8C885730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625" r="7625"/>
          <a:stretch>
            <a:fillRect/>
          </a:stretch>
        </p:blipFill>
        <p:spPr>
          <a:xfrm>
            <a:off x="0" y="1407600"/>
            <a:ext cx="5361039" cy="3681925"/>
          </a:xfr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Institut für Automatisierungstechnik</a:t>
            </a:r>
          </a:p>
          <a:p>
            <a:pPr>
              <a:spcBef>
                <a:spcPts val="0"/>
              </a:spcBef>
            </a:pPr>
            <a:r>
              <a:rPr lang="de-DE" dirty="0"/>
              <a:t>und Softwaresysteme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sz="2400" dirty="0" err="1"/>
              <a:t>Untersuchung</a:t>
            </a:r>
            <a:r>
              <a:rPr lang="en-US" sz="2400" dirty="0"/>
              <a:t> und </a:t>
            </a:r>
            <a:br>
              <a:rPr lang="en-US" sz="2400" dirty="0"/>
            </a:br>
            <a:r>
              <a:rPr lang="en-US" sz="2400" dirty="0" err="1"/>
              <a:t>prototypische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de-DE" sz="2400" dirty="0"/>
              <a:t>Umsetzung</a:t>
            </a:r>
            <a:r>
              <a:rPr lang="en-US" sz="2400" dirty="0"/>
              <a:t> </a:t>
            </a:r>
            <a:r>
              <a:rPr lang="en-US" sz="2400" dirty="0" err="1"/>
              <a:t>eines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Lifelong DNN</a:t>
            </a:r>
            <a:br>
              <a:rPr lang="en-US" sz="2400" dirty="0"/>
            </a:br>
            <a:r>
              <a:rPr lang="de-DE" sz="2400" dirty="0"/>
              <a:t>Algorithmus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de-DE" dirty="0"/>
              <a:t>Masterarbeit Simon Kamm</a:t>
            </a:r>
          </a:p>
        </p:txBody>
      </p:sp>
      <p:pic>
        <p:nvPicPr>
          <p:cNvPr id="8" name="Picture 27" descr="Logo_allein_kle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3526" y="5192129"/>
            <a:ext cx="922162" cy="41762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5116535"/>
            <a:ext cx="138372" cy="1511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80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253221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06"/>
    </mc:Choice>
    <mc:Fallback>
      <p:transition spd="slow" advTm="137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61282F-AFC6-472C-9DE8-E4BDE7176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Rehearsal </a:t>
            </a:r>
            <a:r>
              <a:rPr lang="en-GB" dirty="0" err="1">
                <a:sym typeface="Wingdings" panose="05000000000000000000" pitchFamily="2" charset="2"/>
              </a:rPr>
              <a:t>Methoden</a:t>
            </a:r>
            <a:r>
              <a:rPr lang="en-GB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en-GB" dirty="0" err="1">
                <a:sym typeface="Wingdings" panose="05000000000000000000" pitchFamily="2" charset="2"/>
              </a:rPr>
              <a:t>Speicherung</a:t>
            </a:r>
            <a:r>
              <a:rPr lang="en-GB" dirty="0">
                <a:sym typeface="Wingdings" panose="05000000000000000000" pitchFamily="2" charset="2"/>
              </a:rPr>
              <a:t> von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alter </a:t>
            </a:r>
            <a:r>
              <a:rPr lang="en-GB" dirty="0" err="1">
                <a:sym typeface="Wingdings" panose="05000000000000000000" pitchFamily="2" charset="2"/>
              </a:rPr>
              <a:t>Aufgaben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Hinzufügen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Trainingsprozess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neuen</a:t>
            </a:r>
            <a:r>
              <a:rPr lang="en-GB" dirty="0">
                <a:sym typeface="Wingdings" panose="05000000000000000000" pitchFamily="2" charset="2"/>
              </a:rPr>
              <a:t> Aufgabe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“</a:t>
            </a:r>
            <a:r>
              <a:rPr lang="en-GB" dirty="0" err="1">
                <a:sym typeface="Wingdings" panose="05000000000000000000" pitchFamily="2" charset="2"/>
              </a:rPr>
              <a:t>Austricksen</a:t>
            </a:r>
            <a:r>
              <a:rPr lang="en-GB" dirty="0">
                <a:sym typeface="Wingdings" panose="05000000000000000000" pitchFamily="2" charset="2"/>
              </a:rPr>
              <a:t>” des </a:t>
            </a:r>
            <a:r>
              <a:rPr lang="en-GB" dirty="0" err="1">
                <a:sym typeface="Wingdings" panose="05000000000000000000" pitchFamily="2" charset="2"/>
              </a:rPr>
              <a:t>katastrophalen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Vergessen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durch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Trainingsdaten</a:t>
            </a:r>
            <a:r>
              <a:rPr lang="en-GB" dirty="0">
                <a:sym typeface="Wingdings" panose="05000000000000000000" pitchFamily="2" charset="2"/>
              </a:rPr>
              <a:t> alter </a:t>
            </a:r>
            <a:r>
              <a:rPr lang="en-GB" dirty="0" err="1">
                <a:sym typeface="Wingdings" panose="05000000000000000000" pitchFamily="2" charset="2"/>
              </a:rPr>
              <a:t>Aufgaben</a:t>
            </a:r>
            <a:endParaRPr lang="en-GB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Hoher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Speicheraufwand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D161CD-4F6B-4596-BB0B-50F583AB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7B494C-0921-412C-AD17-13F065820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DB89FD-B161-4867-9B73-725F22BB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10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7166FAE-93B5-4C0C-B9C1-701222889F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Kontinuierliches Lernen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5F125E2-6D1C-440E-9FC6-5DDA25D2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95" y="3252410"/>
            <a:ext cx="6026410" cy="216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9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DACDCA8-FE32-4E62-9E36-303D2720D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Dual-Memory </a:t>
            </a:r>
            <a:r>
              <a:rPr lang="en-GB" dirty="0" err="1"/>
              <a:t>Methode</a:t>
            </a:r>
            <a:endParaRPr lang="en-GB" dirty="0"/>
          </a:p>
          <a:p>
            <a:pPr lvl="1"/>
            <a:r>
              <a:rPr lang="en-GB" dirty="0" err="1"/>
              <a:t>Grundlagen</a:t>
            </a:r>
            <a:r>
              <a:rPr lang="en-GB" dirty="0"/>
              <a:t> </a:t>
            </a:r>
            <a:r>
              <a:rPr lang="en-GB" dirty="0" err="1"/>
              <a:t>liegen</a:t>
            </a:r>
            <a:r>
              <a:rPr lang="en-GB" dirty="0"/>
              <a:t> in </a:t>
            </a:r>
            <a:r>
              <a:rPr lang="en-GB" i="1" dirty="0"/>
              <a:t>Complementary Learning Systems</a:t>
            </a:r>
            <a:r>
              <a:rPr lang="en-GB" dirty="0"/>
              <a:t> (CLS):</a:t>
            </a:r>
          </a:p>
          <a:p>
            <a:pPr lvl="1"/>
            <a:r>
              <a:rPr lang="en-GB" dirty="0" err="1"/>
              <a:t>Biologisches</a:t>
            </a:r>
            <a:r>
              <a:rPr lang="en-GB" dirty="0"/>
              <a:t> </a:t>
            </a:r>
            <a:r>
              <a:rPr lang="en-GB" dirty="0" err="1"/>
              <a:t>Prinzip</a:t>
            </a:r>
            <a:r>
              <a:rPr lang="en-GB" dirty="0"/>
              <a:t> des </a:t>
            </a:r>
            <a:r>
              <a:rPr lang="en-GB" dirty="0" err="1"/>
              <a:t>Gehirnes</a:t>
            </a:r>
            <a:r>
              <a:rPr lang="en-GB" dirty="0"/>
              <a:t> von </a:t>
            </a:r>
            <a:r>
              <a:rPr lang="en-GB" dirty="0" err="1"/>
              <a:t>Säugetieren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Hippocampus: </a:t>
            </a:r>
            <a:r>
              <a:rPr lang="en-GB" dirty="0" err="1"/>
              <a:t>Speicherung</a:t>
            </a:r>
            <a:r>
              <a:rPr lang="en-GB" dirty="0"/>
              <a:t> </a:t>
            </a:r>
            <a:r>
              <a:rPr lang="en-GB" dirty="0" err="1"/>
              <a:t>frischer</a:t>
            </a:r>
            <a:r>
              <a:rPr lang="en-GB" dirty="0"/>
              <a:t> </a:t>
            </a:r>
            <a:r>
              <a:rPr lang="en-GB" dirty="0" err="1"/>
              <a:t>Erinnerung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Schnelllernend</a:t>
            </a:r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>
                <a:sym typeface="Wingdings" panose="05000000000000000000" pitchFamily="2" charset="2"/>
              </a:rPr>
              <a:t>Neocortex: </a:t>
            </a:r>
            <a:r>
              <a:rPr lang="en-GB" dirty="0" err="1">
                <a:sym typeface="Wingdings" panose="05000000000000000000" pitchFamily="2" charset="2"/>
              </a:rPr>
              <a:t>Generalisierung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Erinnerungen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Langsames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Lernen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3BA6FA-117A-4CC0-A512-AE1BFD75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1784B5-B8D0-49A6-8C1B-70F68A306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BFB11A-0E3C-4568-ABCB-F24CB05E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4827E6E-E23D-4C34-AC8D-F0D70014AC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Kontinuierliches Lernen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11D3AD1-D75C-40A7-9286-543C024E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684" y="2501783"/>
            <a:ext cx="3952632" cy="208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28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939"/>
    </mc:Choice>
    <mc:Fallback>
      <p:transition spd="slow" advTm="6293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830BCA5-3ECC-4769-90EC-9E8FC064E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liegen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</a:t>
            </a:r>
            <a:r>
              <a:rPr lang="en-GB" dirty="0" err="1"/>
              <a:t>lokal</a:t>
            </a:r>
            <a:r>
              <a:rPr lang="en-GB" dirty="0"/>
              <a:t> </a:t>
            </a:r>
            <a:r>
              <a:rPr lang="en-GB" dirty="0" err="1"/>
              <a:t>vor</a:t>
            </a:r>
            <a:r>
              <a:rPr lang="en-GB" dirty="0"/>
              <a:t> (</a:t>
            </a:r>
            <a:r>
              <a:rPr lang="en-GB" dirty="0" err="1"/>
              <a:t>z.B</a:t>
            </a:r>
            <a:r>
              <a:rPr lang="en-GB" dirty="0"/>
              <a:t>. </a:t>
            </a:r>
            <a:r>
              <a:rPr lang="en-GB" dirty="0" err="1"/>
              <a:t>sicherheitskritische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)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Verteiltes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Lernen</a:t>
            </a:r>
            <a:endParaRPr lang="en-GB" dirty="0"/>
          </a:p>
          <a:p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das </a:t>
            </a:r>
            <a:r>
              <a:rPr lang="en-GB" dirty="0" err="1"/>
              <a:t>verteilte</a:t>
            </a:r>
            <a:r>
              <a:rPr lang="en-GB" dirty="0"/>
              <a:t> </a:t>
            </a:r>
            <a:r>
              <a:rPr lang="en-GB" dirty="0" err="1"/>
              <a:t>Lernen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Modell-</a:t>
            </a:r>
            <a:r>
              <a:rPr lang="en-GB" dirty="0" err="1"/>
              <a:t>Übereinstimmung</a:t>
            </a:r>
            <a:endParaRPr lang="en-GB" dirty="0"/>
          </a:p>
          <a:p>
            <a:pPr lvl="2"/>
            <a:r>
              <a:rPr lang="en-GB" dirty="0" err="1"/>
              <a:t>Senden</a:t>
            </a:r>
            <a:r>
              <a:rPr lang="en-GB" dirty="0"/>
              <a:t> der </a:t>
            </a:r>
            <a:r>
              <a:rPr lang="en-GB" dirty="0" err="1"/>
              <a:t>lokalen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 an </a:t>
            </a:r>
            <a:r>
              <a:rPr lang="en-GB" dirty="0" err="1"/>
              <a:t>zentrales</a:t>
            </a:r>
            <a:r>
              <a:rPr lang="en-GB" dirty="0"/>
              <a:t> Modell</a:t>
            </a:r>
          </a:p>
          <a:p>
            <a:pPr lvl="2"/>
            <a:r>
              <a:rPr lang="en-GB" dirty="0" err="1"/>
              <a:t>Zentrales</a:t>
            </a:r>
            <a:r>
              <a:rPr lang="en-GB" dirty="0"/>
              <a:t> Training des </a:t>
            </a:r>
            <a:r>
              <a:rPr lang="en-GB" dirty="0" err="1"/>
              <a:t>Modells</a:t>
            </a:r>
            <a:endParaRPr lang="en-GB" dirty="0"/>
          </a:p>
          <a:p>
            <a:pPr lvl="2"/>
            <a:r>
              <a:rPr lang="en-GB" dirty="0" err="1"/>
              <a:t>Verteilen</a:t>
            </a:r>
            <a:r>
              <a:rPr lang="en-GB" dirty="0"/>
              <a:t> des </a:t>
            </a:r>
            <a:r>
              <a:rPr lang="en-GB" dirty="0" err="1"/>
              <a:t>Modells</a:t>
            </a:r>
            <a:r>
              <a:rPr lang="en-GB" dirty="0"/>
              <a:t> an die </a:t>
            </a:r>
            <a:r>
              <a:rPr lang="en-GB" dirty="0" err="1"/>
              <a:t>verteilten</a:t>
            </a:r>
            <a:r>
              <a:rPr lang="en-GB" dirty="0"/>
              <a:t> </a:t>
            </a:r>
            <a:r>
              <a:rPr lang="en-GB" dirty="0" err="1"/>
              <a:t>Geräte</a:t>
            </a:r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 err="1"/>
              <a:t>Föderiertes</a:t>
            </a:r>
            <a:r>
              <a:rPr lang="en-GB" dirty="0"/>
              <a:t> </a:t>
            </a:r>
            <a:r>
              <a:rPr lang="en-GB" dirty="0" err="1"/>
              <a:t>Lernen</a:t>
            </a:r>
            <a:r>
              <a:rPr lang="en-GB" dirty="0"/>
              <a:t> (</a:t>
            </a:r>
            <a:r>
              <a:rPr lang="en-GB" i="1" dirty="0"/>
              <a:t>Federated Learning</a:t>
            </a:r>
            <a:r>
              <a:rPr lang="en-GB" dirty="0"/>
              <a:t>)</a:t>
            </a:r>
            <a:endParaRPr lang="en-GB" sz="1000" dirty="0"/>
          </a:p>
          <a:p>
            <a:pPr lvl="2"/>
            <a:r>
              <a:rPr lang="en-GB" dirty="0" err="1"/>
              <a:t>Lokales</a:t>
            </a:r>
            <a:r>
              <a:rPr lang="en-GB" dirty="0"/>
              <a:t> Training auf Basis </a:t>
            </a:r>
            <a:r>
              <a:rPr lang="en-GB" dirty="0" err="1"/>
              <a:t>lokal</a:t>
            </a:r>
            <a:r>
              <a:rPr lang="en-GB" dirty="0"/>
              <a:t> </a:t>
            </a:r>
            <a:r>
              <a:rPr lang="en-GB" dirty="0" err="1"/>
              <a:t>vorhandener</a:t>
            </a:r>
            <a:r>
              <a:rPr lang="en-GB" dirty="0"/>
              <a:t>/</a:t>
            </a:r>
            <a:r>
              <a:rPr lang="en-GB" dirty="0" err="1"/>
              <a:t>auftretender</a:t>
            </a:r>
            <a:r>
              <a:rPr lang="en-GB" dirty="0"/>
              <a:t> </a:t>
            </a:r>
            <a:r>
              <a:rPr lang="en-GB" dirty="0" err="1"/>
              <a:t>Daten</a:t>
            </a:r>
            <a:endParaRPr lang="en-GB" dirty="0"/>
          </a:p>
          <a:p>
            <a:pPr lvl="2"/>
            <a:r>
              <a:rPr lang="en-GB" dirty="0" err="1"/>
              <a:t>Geänderte</a:t>
            </a:r>
            <a:r>
              <a:rPr lang="en-GB" dirty="0"/>
              <a:t> Parameter </a:t>
            </a:r>
            <a:r>
              <a:rPr lang="de-DE" dirty="0"/>
              <a:t>werden</a:t>
            </a:r>
            <a:r>
              <a:rPr lang="en-GB" dirty="0"/>
              <a:t> an </a:t>
            </a:r>
            <a:r>
              <a:rPr lang="en-GB" dirty="0" err="1"/>
              <a:t>zentralen</a:t>
            </a:r>
            <a:r>
              <a:rPr lang="en-GB" dirty="0"/>
              <a:t> Server </a:t>
            </a:r>
            <a:r>
              <a:rPr lang="en-GB" dirty="0" err="1"/>
              <a:t>geschickt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1ACDA0-B013-4C33-A448-6554874DC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9DAF66-D91E-4B9F-A1C4-1F36C18F2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D9C0EF-4469-40BC-AAC0-358532608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43949EA-0BAE-4BE1-91B1-F3793185B6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Verteiltes</a:t>
            </a:r>
            <a:r>
              <a:rPr lang="en-GB" dirty="0"/>
              <a:t> </a:t>
            </a:r>
            <a:r>
              <a:rPr lang="en-GB" dirty="0" err="1"/>
              <a:t>Lernen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35149AE-E929-48C2-98B0-B43DD9CF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5494761" y="2476500"/>
            <a:ext cx="3156039" cy="1944431"/>
            <a:chOff x="5449416" y="2119899"/>
            <a:chExt cx="3089784" cy="1907069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1F32103-A9E4-4B33-9489-5FDA5894B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9416" y="2119899"/>
              <a:ext cx="3089784" cy="174283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406464" y="3864736"/>
              <a:ext cx="132736" cy="1622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800" dirty="0"/>
                <a:t>[3]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4886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147"/>
    </mc:Choice>
    <mc:Fallback>
      <p:transition spd="slow" advTm="11014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8C78BD-6B41-4A95-808F-6A5D0C6D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842E3C-5088-418B-AEC1-086B1C94B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976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4"/>
    </mc:Choice>
    <mc:Fallback>
      <p:transition spd="slow" advTm="430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981571F-87C5-4135-9C90-18D0DAD35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Nutzen</a:t>
            </a:r>
            <a:r>
              <a:rPr lang="en-GB" dirty="0"/>
              <a:t> der Dual-Memory </a:t>
            </a:r>
            <a:r>
              <a:rPr lang="en-GB" dirty="0" err="1"/>
              <a:t>Methode</a:t>
            </a:r>
            <a:r>
              <a:rPr lang="en-GB" dirty="0"/>
              <a:t>:</a:t>
            </a:r>
          </a:p>
          <a:p>
            <a:pPr lvl="1"/>
            <a:r>
              <a:rPr lang="en-GB" dirty="0" err="1"/>
              <a:t>Einsatz</a:t>
            </a:r>
            <a:r>
              <a:rPr lang="en-GB" dirty="0"/>
              <a:t> </a:t>
            </a:r>
            <a:r>
              <a:rPr lang="en-GB" dirty="0" err="1"/>
              <a:t>langsam</a:t>
            </a:r>
            <a:r>
              <a:rPr lang="en-GB" dirty="0"/>
              <a:t> </a:t>
            </a:r>
            <a:r>
              <a:rPr lang="en-GB" dirty="0" err="1"/>
              <a:t>lernender</a:t>
            </a:r>
            <a:r>
              <a:rPr lang="en-GB" dirty="0"/>
              <a:t> (</a:t>
            </a:r>
            <a:r>
              <a:rPr lang="en-GB" dirty="0" err="1"/>
              <a:t>oder</a:t>
            </a:r>
            <a:r>
              <a:rPr lang="en-GB" dirty="0"/>
              <a:t> fixer) Feature-</a:t>
            </a:r>
            <a:r>
              <a:rPr lang="en-GB" dirty="0" err="1"/>
              <a:t>Extrahierer</a:t>
            </a:r>
            <a:r>
              <a:rPr lang="en-GB" dirty="0"/>
              <a:t> (Modul A)</a:t>
            </a:r>
          </a:p>
          <a:p>
            <a:pPr lvl="1"/>
            <a:r>
              <a:rPr lang="en-GB" dirty="0" err="1"/>
              <a:t>Einsatz</a:t>
            </a:r>
            <a:r>
              <a:rPr lang="en-GB" dirty="0"/>
              <a:t> schnell </a:t>
            </a:r>
            <a:r>
              <a:rPr lang="en-GB" dirty="0" err="1"/>
              <a:t>lernender</a:t>
            </a:r>
            <a:r>
              <a:rPr lang="en-GB" dirty="0"/>
              <a:t> </a:t>
            </a:r>
            <a:r>
              <a:rPr lang="en-GB" dirty="0" err="1"/>
              <a:t>inkrementeller</a:t>
            </a:r>
            <a:r>
              <a:rPr lang="en-GB" dirty="0"/>
              <a:t> </a:t>
            </a:r>
            <a:r>
              <a:rPr lang="en-GB" dirty="0" err="1"/>
              <a:t>Klassifikator</a:t>
            </a:r>
            <a:r>
              <a:rPr lang="en-GB" dirty="0"/>
              <a:t> (Modul B)</a:t>
            </a:r>
          </a:p>
          <a:p>
            <a:pPr lvl="1"/>
            <a:endParaRPr lang="en-GB" dirty="0"/>
          </a:p>
          <a:p>
            <a:r>
              <a:rPr lang="en-GB" dirty="0" err="1"/>
              <a:t>Nutzen</a:t>
            </a:r>
            <a:r>
              <a:rPr lang="en-GB" dirty="0"/>
              <a:t> des Federated Learnings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Austausch</a:t>
            </a:r>
            <a:r>
              <a:rPr lang="en-GB" dirty="0"/>
              <a:t> von </a:t>
            </a:r>
            <a:r>
              <a:rPr lang="en-GB" dirty="0" err="1"/>
              <a:t>Wissen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36DC7D6-3346-47C9-9FC1-530609AB1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919F3A-1D9D-43EC-9001-F73C3AE2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83FC4F-6FE1-440D-A1B0-E4AA01D5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D2EFEC2-6831-47C3-9756-6923D66E2D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Konzeption</a:t>
            </a:r>
            <a:r>
              <a:rPr lang="en-GB" dirty="0"/>
              <a:t> L DNN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2BFFBDA-83B6-4995-9317-CB64C863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299" y="3343275"/>
            <a:ext cx="5787402" cy="21510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9537" y="3343275"/>
            <a:ext cx="2857444" cy="20730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925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8"/>
    </mc:Choice>
    <mc:Fallback>
      <p:transition spd="slow" advTm="1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307E9D8-60E3-4CF1-914A-7825D174E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Anforderungen</a:t>
            </a:r>
            <a:r>
              <a:rPr lang="en-GB" dirty="0"/>
              <a:t> Modul A:</a:t>
            </a:r>
          </a:p>
          <a:p>
            <a:pPr lvl="1"/>
            <a:r>
              <a:rPr lang="en-GB" dirty="0" err="1"/>
              <a:t>Extrahierte</a:t>
            </a:r>
            <a:r>
              <a:rPr lang="en-GB" dirty="0"/>
              <a:t> Features </a:t>
            </a:r>
            <a:r>
              <a:rPr lang="en-GB" dirty="0" err="1"/>
              <a:t>sollen</a:t>
            </a:r>
            <a:r>
              <a:rPr lang="en-GB" dirty="0"/>
              <a:t> </a:t>
            </a:r>
            <a:r>
              <a:rPr lang="en-GB" dirty="0" err="1"/>
              <a:t>gute</a:t>
            </a:r>
            <a:r>
              <a:rPr lang="en-GB" dirty="0"/>
              <a:t> </a:t>
            </a:r>
            <a:r>
              <a:rPr lang="en-GB" dirty="0" err="1"/>
              <a:t>Klassifikation</a:t>
            </a:r>
            <a:r>
              <a:rPr lang="en-GB" dirty="0"/>
              <a:t> </a:t>
            </a:r>
            <a:r>
              <a:rPr lang="en-GB" dirty="0" err="1"/>
              <a:t>ermöglichen</a:t>
            </a:r>
            <a:endParaRPr lang="en-GB" dirty="0"/>
          </a:p>
          <a:p>
            <a:pPr lvl="1"/>
            <a:r>
              <a:rPr lang="en-GB" dirty="0" err="1"/>
              <a:t>Echtzeitfähigkeit</a:t>
            </a:r>
            <a:r>
              <a:rPr lang="en-GB" dirty="0"/>
              <a:t> auf </a:t>
            </a:r>
            <a:r>
              <a:rPr lang="en-GB" dirty="0" err="1"/>
              <a:t>mobilen</a:t>
            </a:r>
            <a:r>
              <a:rPr lang="en-GB" dirty="0"/>
              <a:t> </a:t>
            </a:r>
            <a:r>
              <a:rPr lang="en-GB" dirty="0" err="1"/>
              <a:t>Endgeräten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geringer</a:t>
            </a:r>
            <a:r>
              <a:rPr lang="en-GB" dirty="0">
                <a:sym typeface="Wingdings" panose="05000000000000000000" pitchFamily="2" charset="2"/>
              </a:rPr>
              <a:t> Speicher- und </a:t>
            </a:r>
            <a:r>
              <a:rPr lang="en-GB" dirty="0" err="1">
                <a:sym typeface="Wingdings" panose="05000000000000000000" pitchFamily="2" charset="2"/>
              </a:rPr>
              <a:t>Rechenaufwand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 err="1">
                <a:sym typeface="Wingdings" panose="05000000000000000000" pitchFamily="2" charset="2"/>
              </a:rPr>
              <a:t>Vergleich</a:t>
            </a:r>
            <a:r>
              <a:rPr lang="en-GB" dirty="0">
                <a:sym typeface="Wingdings" panose="05000000000000000000" pitchFamily="2" charset="2"/>
              </a:rPr>
              <a:t> von </a:t>
            </a:r>
            <a:r>
              <a:rPr lang="en-GB" dirty="0" err="1">
                <a:sym typeface="Wingdings" panose="05000000000000000000" pitchFamily="2" charset="2"/>
              </a:rPr>
              <a:t>typischen</a:t>
            </a:r>
            <a:r>
              <a:rPr lang="en-GB" dirty="0">
                <a:sym typeface="Wingdings" panose="05000000000000000000" pitchFamily="2" charset="2"/>
              </a:rPr>
              <a:t> DNN-</a:t>
            </a:r>
            <a:r>
              <a:rPr lang="en-GB" dirty="0" err="1">
                <a:sym typeface="Wingdings" panose="05000000000000000000" pitchFamily="2" charset="2"/>
              </a:rPr>
              <a:t>Architekturen</a:t>
            </a:r>
            <a:r>
              <a:rPr lang="en-GB" dirty="0">
                <a:sym typeface="Wingdings" panose="05000000000000000000" pitchFamily="2" charset="2"/>
              </a:rPr>
              <a:t> auf Basis ImageNet</a:t>
            </a:r>
          </a:p>
          <a:p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18C305B-D6BC-4154-A2A4-472B88BBC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873C01-8A44-4980-A187-D3F855F6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554E0E-59FB-4950-9114-27634AE98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4FE9071-55E5-4B63-BE11-869D273079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Konzeption</a:t>
            </a:r>
            <a:r>
              <a:rPr lang="en-GB" dirty="0"/>
              <a:t> L DNN</a:t>
            </a:r>
          </a:p>
          <a:p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61904D7-CEEC-4A88-8936-E7FD5B300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en-GB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7D0B503-D2C2-41AD-A409-01863C05C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291274"/>
              </p:ext>
            </p:extLst>
          </p:nvPr>
        </p:nvGraphicFramePr>
        <p:xfrm>
          <a:off x="1647825" y="3124440"/>
          <a:ext cx="5848349" cy="2011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6889">
                  <a:extLst>
                    <a:ext uri="{9D8B030D-6E8A-4147-A177-3AD203B41FA5}">
                      <a16:colId xmlns:a16="http://schemas.microsoft.com/office/drawing/2014/main" val="4272520468"/>
                    </a:ext>
                  </a:extLst>
                </a:gridCol>
                <a:gridCol w="899307">
                  <a:extLst>
                    <a:ext uri="{9D8B030D-6E8A-4147-A177-3AD203B41FA5}">
                      <a16:colId xmlns:a16="http://schemas.microsoft.com/office/drawing/2014/main" val="1620265500"/>
                    </a:ext>
                  </a:extLst>
                </a:gridCol>
                <a:gridCol w="899941">
                  <a:extLst>
                    <a:ext uri="{9D8B030D-6E8A-4147-A177-3AD203B41FA5}">
                      <a16:colId xmlns:a16="http://schemas.microsoft.com/office/drawing/2014/main" val="1141754706"/>
                    </a:ext>
                  </a:extLst>
                </a:gridCol>
                <a:gridCol w="723507">
                  <a:extLst>
                    <a:ext uri="{9D8B030D-6E8A-4147-A177-3AD203B41FA5}">
                      <a16:colId xmlns:a16="http://schemas.microsoft.com/office/drawing/2014/main" val="1066022294"/>
                    </a:ext>
                  </a:extLst>
                </a:gridCol>
                <a:gridCol w="1169035">
                  <a:extLst>
                    <a:ext uri="{9D8B030D-6E8A-4147-A177-3AD203B41FA5}">
                      <a16:colId xmlns:a16="http://schemas.microsoft.com/office/drawing/2014/main" val="4006593315"/>
                    </a:ext>
                  </a:extLst>
                </a:gridCol>
                <a:gridCol w="1169670">
                  <a:extLst>
                    <a:ext uri="{9D8B030D-6E8A-4147-A177-3AD203B41FA5}">
                      <a16:colId xmlns:a16="http://schemas.microsoft.com/office/drawing/2014/main" val="4095013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Netzwerk-Architektur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Anzahl Parameter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Speicher-bedarf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Parameter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Anzahl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FLOPs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Top-1 Klassifikationsfehler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Top-5 Klassifikationsfehler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1362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AlexNet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60x10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240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0.7x10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36.7 %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15.3 %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9708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VGG-16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138x10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552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16x10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25.6 %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8.1 %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7048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ResNet-50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25.6x10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102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20.7 %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5.3 %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7725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ResNet-101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44.5x10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178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19.9 %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4.6 %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5043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Inception-V3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24x10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96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4.8x10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21.6 %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5.6 %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0497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MobileNet-V2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3.5x10</a:t>
                      </a:r>
                      <a:r>
                        <a:rPr lang="de-DE" sz="1200" b="1" baseline="30000" dirty="0">
                          <a:effectLst/>
                        </a:rPr>
                        <a:t>6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14 MB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0.3x10</a:t>
                      </a:r>
                      <a:r>
                        <a:rPr lang="de-DE" sz="1200" b="1" baseline="30000" dirty="0">
                          <a:effectLst/>
                        </a:rPr>
                        <a:t>9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28 %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9 %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3086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175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557"/>
    </mc:Choice>
    <mc:Fallback>
      <p:transition spd="slow" advTm="12755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/>
              <a:t>Anforderungen</a:t>
            </a:r>
            <a:r>
              <a:rPr lang="en-GB" dirty="0"/>
              <a:t> </a:t>
            </a:r>
            <a:r>
              <a:rPr lang="en-GB" dirty="0" err="1"/>
              <a:t>Modul</a:t>
            </a:r>
            <a:r>
              <a:rPr lang="en-GB" dirty="0"/>
              <a:t> B:</a:t>
            </a:r>
          </a:p>
          <a:p>
            <a:pPr lvl="1"/>
            <a:r>
              <a:rPr lang="en-GB" dirty="0" err="1"/>
              <a:t>Trainierbar</a:t>
            </a:r>
            <a:r>
              <a:rPr lang="en-GB" dirty="0"/>
              <a:t> auf </a:t>
            </a:r>
            <a:r>
              <a:rPr lang="en-GB" dirty="0" err="1"/>
              <a:t>zufälliger</a:t>
            </a:r>
            <a:r>
              <a:rPr lang="en-GB" dirty="0"/>
              <a:t> </a:t>
            </a:r>
            <a:r>
              <a:rPr lang="en-GB" dirty="0" err="1"/>
              <a:t>Reihenfolge</a:t>
            </a:r>
            <a:r>
              <a:rPr lang="en-GB" dirty="0"/>
              <a:t> an </a:t>
            </a:r>
            <a:r>
              <a:rPr lang="en-GB" dirty="0" err="1"/>
              <a:t>Datensamples</a:t>
            </a:r>
            <a:endParaRPr lang="en-GB" dirty="0"/>
          </a:p>
          <a:p>
            <a:pPr lvl="1"/>
            <a:r>
              <a:rPr lang="en-GB" dirty="0" err="1"/>
              <a:t>Funktionsfähiger</a:t>
            </a:r>
            <a:r>
              <a:rPr lang="en-GB" dirty="0"/>
              <a:t> Klassifikator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jedem</a:t>
            </a:r>
            <a:r>
              <a:rPr lang="en-GB" dirty="0"/>
              <a:t> </a:t>
            </a:r>
            <a:r>
              <a:rPr lang="en-GB" dirty="0" err="1"/>
              <a:t>Zeitpunkt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bereits</a:t>
            </a:r>
            <a:r>
              <a:rPr lang="en-GB" dirty="0"/>
              <a:t> </a:t>
            </a:r>
            <a:r>
              <a:rPr lang="en-GB" dirty="0" err="1"/>
              <a:t>bekannte</a:t>
            </a:r>
            <a:r>
              <a:rPr lang="en-GB" dirty="0"/>
              <a:t> </a:t>
            </a:r>
            <a:r>
              <a:rPr lang="en-GB" dirty="0" err="1"/>
              <a:t>Klassen</a:t>
            </a:r>
            <a:endParaRPr lang="en-GB" dirty="0"/>
          </a:p>
          <a:p>
            <a:pPr lvl="1"/>
            <a:r>
              <a:rPr lang="en-GB" dirty="0"/>
              <a:t>Speicher- und </a:t>
            </a:r>
            <a:r>
              <a:rPr lang="en-GB" dirty="0" err="1"/>
              <a:t>Rechenbedarf</a:t>
            </a:r>
            <a:r>
              <a:rPr lang="en-GB" dirty="0"/>
              <a:t> </a:t>
            </a:r>
            <a:r>
              <a:rPr lang="en-GB" dirty="0" err="1"/>
              <a:t>soll</a:t>
            </a:r>
            <a:r>
              <a:rPr lang="en-GB" dirty="0"/>
              <a:t> </a:t>
            </a:r>
            <a:r>
              <a:rPr lang="en-GB" dirty="0" err="1"/>
              <a:t>beschränkt</a:t>
            </a:r>
            <a:r>
              <a:rPr lang="en-GB" dirty="0"/>
              <a:t> sein und </a:t>
            </a:r>
            <a:r>
              <a:rPr lang="en-GB" dirty="0" err="1"/>
              <a:t>nur</a:t>
            </a:r>
            <a:r>
              <a:rPr lang="en-GB" dirty="0"/>
              <a:t> </a:t>
            </a:r>
            <a:r>
              <a:rPr lang="en-GB" dirty="0" err="1"/>
              <a:t>langsam</a:t>
            </a:r>
            <a:r>
              <a:rPr lang="en-GB" dirty="0"/>
              <a:t> </a:t>
            </a:r>
            <a:r>
              <a:rPr lang="en-GB" dirty="0" err="1"/>
              <a:t>ansteigen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Bezug</a:t>
            </a:r>
            <a:r>
              <a:rPr lang="en-GB" dirty="0"/>
              <a:t> auf die </a:t>
            </a:r>
            <a:r>
              <a:rPr lang="en-GB" dirty="0" err="1"/>
              <a:t>Anzahl</a:t>
            </a:r>
            <a:r>
              <a:rPr lang="en-GB" dirty="0"/>
              <a:t> an </a:t>
            </a:r>
            <a:r>
              <a:rPr lang="en-GB" dirty="0" err="1"/>
              <a:t>bekannten</a:t>
            </a:r>
            <a:r>
              <a:rPr lang="en-GB" dirty="0"/>
              <a:t> </a:t>
            </a:r>
            <a:r>
              <a:rPr lang="en-GB" dirty="0" err="1"/>
              <a:t>Klassen</a:t>
            </a:r>
            <a:endParaRPr lang="en-GB" dirty="0"/>
          </a:p>
          <a:p>
            <a:pPr marL="176213" lvl="1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Einsatz</a:t>
            </a:r>
            <a:r>
              <a:rPr lang="en-GB" dirty="0">
                <a:sym typeface="Wingdings" panose="05000000000000000000" pitchFamily="2" charset="2"/>
              </a:rPr>
              <a:t> der Adaptive Resonance Theory (ART): Fuzzy ARTMAP-</a:t>
            </a:r>
            <a:r>
              <a:rPr lang="en-GB" dirty="0" err="1">
                <a:sym typeface="Wingdings" panose="05000000000000000000" pitchFamily="2" charset="2"/>
              </a:rPr>
              <a:t>Netzwerk</a:t>
            </a:r>
            <a:endParaRPr lang="en-GB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A628-7172-4A4C-A92C-F4FBC462B603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Konzeption</a:t>
            </a:r>
            <a:r>
              <a:rPr lang="en-GB" dirty="0"/>
              <a:t> L DNN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550" y="2109171"/>
            <a:ext cx="4462899" cy="24682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192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914"/>
    </mc:Choice>
    <mc:Fallback>
      <p:transition spd="slow" advTm="134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6E5A66D-7FF4-4D26-B867-9F3E1DF4E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Prototypische</a:t>
            </a:r>
            <a:r>
              <a:rPr lang="en-GB" dirty="0"/>
              <a:t> </a:t>
            </a:r>
            <a:r>
              <a:rPr lang="en-GB" dirty="0" err="1"/>
              <a:t>Umsetzung</a:t>
            </a:r>
            <a:r>
              <a:rPr lang="en-GB" dirty="0"/>
              <a:t> in Python </a:t>
            </a:r>
            <a:r>
              <a:rPr lang="en-GB" dirty="0" err="1"/>
              <a:t>mithilfe</a:t>
            </a:r>
            <a:r>
              <a:rPr lang="en-GB" dirty="0"/>
              <a:t> von </a:t>
            </a:r>
          </a:p>
          <a:p>
            <a:pPr lvl="1"/>
            <a:r>
              <a:rPr lang="en-GB" dirty="0"/>
              <a:t>NumPy</a:t>
            </a:r>
          </a:p>
          <a:p>
            <a:pPr lvl="1"/>
            <a:r>
              <a:rPr lang="en-GB" dirty="0"/>
              <a:t>TensorFlow </a:t>
            </a:r>
          </a:p>
          <a:p>
            <a:pPr lvl="1"/>
            <a:r>
              <a:rPr lang="en-GB" dirty="0" err="1"/>
              <a:t>Keras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E97FC4-2D42-46A4-8FDD-683891B01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6E790E-495B-432D-BC73-578DDC106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5BBA45-92DC-4E0D-B2E2-89E98365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1EBF660-D3D6-414D-84F6-06A4A4FFA0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Prototypische</a:t>
            </a:r>
            <a:r>
              <a:rPr lang="en-GB" dirty="0"/>
              <a:t> </a:t>
            </a:r>
            <a:r>
              <a:rPr lang="en-GB" dirty="0" err="1"/>
              <a:t>Umsetzung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9EA74F0-C559-4F24-A5EE-9DE901185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AB0423-6B87-40F9-ADF8-0B8237198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012" y="1896270"/>
            <a:ext cx="2597975" cy="342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28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2DF668-324A-4604-AAA2-88FD6F657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Evaluierung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A67D98-7886-47DC-9C6B-AA102AA52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851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64"/>
    </mc:Choice>
    <mc:Fallback>
      <p:transition spd="slow" advTm="736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87E9CDC-F05C-4892-B3D9-F5DA7E205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Untersuchung</a:t>
            </a:r>
            <a:r>
              <a:rPr lang="en-GB" dirty="0"/>
              <a:t> auf </a:t>
            </a:r>
            <a:r>
              <a:rPr lang="en-GB" dirty="0" err="1"/>
              <a:t>unterschiedlichen</a:t>
            </a:r>
            <a:r>
              <a:rPr lang="en-GB" dirty="0"/>
              <a:t> </a:t>
            </a:r>
            <a:r>
              <a:rPr lang="en-GB" dirty="0" err="1"/>
              <a:t>Bilddatensätzen</a:t>
            </a:r>
            <a:endParaRPr lang="en-GB" dirty="0"/>
          </a:p>
          <a:p>
            <a:pPr lvl="1"/>
            <a:r>
              <a:rPr lang="en-GB" dirty="0"/>
              <a:t>Split-MNIST:</a:t>
            </a:r>
          </a:p>
          <a:p>
            <a:pPr lvl="2"/>
            <a:r>
              <a:rPr lang="en-GB" dirty="0" err="1"/>
              <a:t>Handgeschriebene</a:t>
            </a:r>
            <a:r>
              <a:rPr lang="en-GB" dirty="0"/>
              <a:t> </a:t>
            </a:r>
            <a:r>
              <a:rPr lang="en-GB" dirty="0" err="1"/>
              <a:t>Zahlen</a:t>
            </a:r>
            <a:endParaRPr lang="en-GB" dirty="0"/>
          </a:p>
          <a:p>
            <a:pPr lvl="2"/>
            <a:r>
              <a:rPr lang="en-GB" dirty="0"/>
              <a:t>10 Klassen in 5 Gruppen </a:t>
            </a:r>
            <a:r>
              <a:rPr lang="en-GB" dirty="0" err="1"/>
              <a:t>unterteilt</a:t>
            </a:r>
            <a:r>
              <a:rPr lang="en-GB" dirty="0"/>
              <a:t> (0/1, 2/3, 4/5, 6/7, 8/9)</a:t>
            </a:r>
          </a:p>
          <a:p>
            <a:pPr lvl="2"/>
            <a:r>
              <a:rPr lang="en-GB" dirty="0"/>
              <a:t>5.000 </a:t>
            </a:r>
            <a:r>
              <a:rPr lang="en-GB" dirty="0" err="1"/>
              <a:t>Trainingsbilder</a:t>
            </a:r>
            <a:r>
              <a:rPr lang="en-GB" dirty="0"/>
              <a:t> und 1.000 </a:t>
            </a:r>
            <a:r>
              <a:rPr lang="en-GB" dirty="0" err="1"/>
              <a:t>Testbilder</a:t>
            </a:r>
            <a:r>
              <a:rPr lang="en-GB" dirty="0"/>
              <a:t> pro </a:t>
            </a:r>
            <a:r>
              <a:rPr lang="en-GB" dirty="0" err="1"/>
              <a:t>Klasse</a:t>
            </a:r>
            <a:endParaRPr lang="en-GB" dirty="0"/>
          </a:p>
          <a:p>
            <a:pPr lvl="1"/>
            <a:r>
              <a:rPr lang="en-GB" dirty="0"/>
              <a:t>ImageNet-10:</a:t>
            </a:r>
          </a:p>
          <a:p>
            <a:pPr lvl="2"/>
            <a:r>
              <a:rPr lang="en-GB" dirty="0"/>
              <a:t>10 </a:t>
            </a:r>
            <a:r>
              <a:rPr lang="en-GB" dirty="0" err="1"/>
              <a:t>zufällige</a:t>
            </a:r>
            <a:r>
              <a:rPr lang="en-GB" dirty="0"/>
              <a:t> Klassen </a:t>
            </a:r>
            <a:r>
              <a:rPr lang="en-GB" dirty="0" err="1"/>
              <a:t>aus</a:t>
            </a:r>
            <a:r>
              <a:rPr lang="en-GB" dirty="0"/>
              <a:t> ImageNet-</a:t>
            </a:r>
            <a:r>
              <a:rPr lang="en-GB" dirty="0" err="1"/>
              <a:t>Datensatz</a:t>
            </a:r>
            <a:endParaRPr lang="en-GB" dirty="0"/>
          </a:p>
          <a:p>
            <a:pPr lvl="2"/>
            <a:r>
              <a:rPr lang="en-GB" dirty="0"/>
              <a:t>1.300 </a:t>
            </a:r>
            <a:r>
              <a:rPr lang="en-GB" dirty="0" err="1"/>
              <a:t>Trainingsbilder</a:t>
            </a:r>
            <a:r>
              <a:rPr lang="en-GB" dirty="0"/>
              <a:t> und 50 </a:t>
            </a:r>
            <a:r>
              <a:rPr lang="en-GB" dirty="0" err="1"/>
              <a:t>Testbilder</a:t>
            </a:r>
            <a:r>
              <a:rPr lang="en-GB" dirty="0"/>
              <a:t> pro </a:t>
            </a:r>
            <a:r>
              <a:rPr lang="en-GB" dirty="0" err="1"/>
              <a:t>Klasse</a:t>
            </a:r>
            <a:endParaRPr lang="en-GB" dirty="0"/>
          </a:p>
          <a:p>
            <a:pPr lvl="1"/>
            <a:r>
              <a:rPr lang="en-GB" dirty="0"/>
              <a:t>Finale </a:t>
            </a:r>
            <a:r>
              <a:rPr lang="en-GB" dirty="0" err="1"/>
              <a:t>Untersuchung</a:t>
            </a:r>
            <a:r>
              <a:rPr lang="en-GB" dirty="0"/>
              <a:t> und </a:t>
            </a:r>
            <a:r>
              <a:rPr lang="en-GB" dirty="0" err="1"/>
              <a:t>Bewertung</a:t>
            </a:r>
            <a:r>
              <a:rPr lang="en-GB" dirty="0"/>
              <a:t> auf ImageNet:</a:t>
            </a:r>
          </a:p>
          <a:p>
            <a:pPr lvl="2"/>
            <a:r>
              <a:rPr lang="en-GB" dirty="0"/>
              <a:t>1000 Klassen</a:t>
            </a:r>
          </a:p>
          <a:p>
            <a:pPr lvl="2"/>
            <a:r>
              <a:rPr lang="en-GB" dirty="0"/>
              <a:t>Ca. 1,3 </a:t>
            </a:r>
            <a:r>
              <a:rPr lang="en-GB" dirty="0" err="1"/>
              <a:t>Millionen</a:t>
            </a:r>
            <a:r>
              <a:rPr lang="en-GB" dirty="0"/>
              <a:t> </a:t>
            </a:r>
            <a:r>
              <a:rPr lang="en-GB" dirty="0" err="1"/>
              <a:t>Trainingsbilder</a:t>
            </a:r>
            <a:r>
              <a:rPr lang="en-GB" dirty="0"/>
              <a:t> und 50.000 </a:t>
            </a:r>
            <a:r>
              <a:rPr lang="en-GB" dirty="0" err="1"/>
              <a:t>Testbilder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10A925-E3B3-462D-804F-E1558A86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EA9020-BCCF-4707-A70F-3B40C2636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CD278E-5CBD-4C1E-A62B-C1DCC70F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E4C5EF1-C16F-41F9-ABCE-C9FC63972B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Datensätze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33B759D-2431-4B2E-A5EA-3C893DA1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Evaluierung</a:t>
            </a:r>
            <a:endParaRPr lang="en-GB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446DC-A00E-4A28-ADC8-C1A1604FB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172" y="1629429"/>
            <a:ext cx="2303908" cy="172549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24ABF8E-D32E-43C2-89B0-10332F8E4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510" y="3451860"/>
            <a:ext cx="1365323" cy="182043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AFAEEA2-FCAF-47DC-9F29-9AE60268B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710" y="3451860"/>
            <a:ext cx="1436370" cy="143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84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189"/>
    </mc:Choice>
    <mc:Fallback>
      <p:transition spd="slow" advTm="8418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322763"/>
              </p:ext>
            </p:extLst>
          </p:nvPr>
        </p:nvGraphicFramePr>
        <p:xfrm>
          <a:off x="468313" y="1597025"/>
          <a:ext cx="8207375" cy="349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664565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81"/>
    </mc:Choice>
    <mc:Fallback>
      <p:transition spd="slow" advTm="4678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2D8F640-A4D2-48D0-8B18-E5594450F7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Gittersuche </a:t>
                </a:r>
                <a:r>
                  <a:rPr lang="en-GB" dirty="0" err="1"/>
                  <a:t>im</a:t>
                </a:r>
                <a:r>
                  <a:rPr lang="en-GB" dirty="0"/>
                  <a:t> </a:t>
                </a:r>
                <a:r>
                  <a:rPr lang="en-GB" dirty="0" err="1"/>
                  <a:t>zwei-dimensionalen</a:t>
                </a:r>
                <a:r>
                  <a:rPr lang="en-GB" dirty="0"/>
                  <a:t> </a:t>
                </a:r>
                <a:r>
                  <a:rPr lang="en-GB" dirty="0" err="1"/>
                  <a:t>Parameterraum</a:t>
                </a:r>
                <a:r>
                  <a:rPr lang="en-GB" dirty="0"/>
                  <a:t> </a:t>
                </a:r>
                <a:r>
                  <a:rPr lang="en-GB" dirty="0" err="1"/>
                  <a:t>für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 (</a:t>
                </a:r>
                <a:r>
                  <a:rPr lang="en-GB" dirty="0" err="1"/>
                  <a:t>Lernrate</a:t>
                </a:r>
                <a:r>
                  <a:rPr lang="en-GB" dirty="0"/>
                  <a:t>)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dirty="0"/>
                  <a:t> (Vigilance Parameter)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2D8F640-A4D2-48D0-8B18-E5594450F7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2" t="-1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FF2640-183B-46E1-85EA-0D83C67FE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645D03-B1CB-4427-9D50-E3D42D003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B36ADB-CFEC-429B-9315-73E924FA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6299095-2085-4689-AD2B-4A74DA9359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Hyperparameteroptimierung</a:t>
            </a:r>
            <a:r>
              <a:rPr lang="en-GB" dirty="0"/>
              <a:t> Modul B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A3A8F57-87D4-45C5-89F4-B1AB1246E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Evaluierung</a:t>
            </a:r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ABD5B5-3D95-4D85-B6B5-16A26292A3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0" y="2342468"/>
            <a:ext cx="3835672" cy="288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63D6D49-2CAD-4CB6-969F-89D9D8FCCE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226" y="2342468"/>
            <a:ext cx="383567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0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94BAF55-15D7-493C-AF86-D916921D8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Unterschiedliche</a:t>
            </a:r>
            <a:r>
              <a:rPr lang="en-GB" dirty="0"/>
              <a:t> </a:t>
            </a:r>
            <a:r>
              <a:rPr lang="en-GB" dirty="0" err="1"/>
              <a:t>Anzahl</a:t>
            </a:r>
            <a:r>
              <a:rPr lang="en-GB" dirty="0"/>
              <a:t> an </a:t>
            </a:r>
            <a:r>
              <a:rPr lang="en-GB" dirty="0" err="1"/>
              <a:t>Trainingsbilder</a:t>
            </a:r>
            <a:r>
              <a:rPr lang="en-GB" dirty="0"/>
              <a:t>, die pro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gesehen</a:t>
            </a:r>
            <a:r>
              <a:rPr lang="en-GB" dirty="0"/>
              <a:t> </a:t>
            </a:r>
            <a:r>
              <a:rPr lang="en-GB" dirty="0" err="1"/>
              <a:t>werden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9BF7DA7-80EF-4063-A5BB-FDCD12BE5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10D165-CCC6-4C67-94AB-BD40FCBC8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725126-5AE0-42A0-894C-42A32DA7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108572-17A7-46D6-A65D-A7ED4C7891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Trainingsbilder</a:t>
            </a:r>
            <a:r>
              <a:rPr lang="en-GB" dirty="0"/>
              <a:t> pro </a:t>
            </a:r>
            <a:r>
              <a:rPr lang="en-GB" dirty="0" err="1"/>
              <a:t>Klasse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9835F76-7F8D-4314-9D4D-16EED618A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Evaluierung</a:t>
            </a:r>
            <a:endParaRPr lang="en-GB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7AC9924-1B8D-4FB9-BBF9-D34DE6CF87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226" y="2209525"/>
            <a:ext cx="3835672" cy="288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1131D28-6FF8-4036-AB09-FA6BDBA0DC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7898" y="2209525"/>
            <a:ext cx="383567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0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289"/>
    </mc:Choice>
    <mc:Fallback>
      <p:transition spd="slow" advTm="9228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D5BBACA-5E01-4E2E-96E8-25CBAA5A0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Finale </a:t>
            </a:r>
            <a:r>
              <a:rPr lang="en-GB" dirty="0" err="1"/>
              <a:t>Ergebnisse</a:t>
            </a:r>
            <a:r>
              <a:rPr lang="en-GB" dirty="0"/>
              <a:t> auf den </a:t>
            </a:r>
            <a:r>
              <a:rPr lang="en-GB" dirty="0" err="1"/>
              <a:t>Testdaten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Split-MNIST</a:t>
            </a:r>
          </a:p>
          <a:p>
            <a:r>
              <a:rPr lang="en-GB" dirty="0" err="1"/>
              <a:t>Kontinuierliches</a:t>
            </a:r>
            <a:r>
              <a:rPr lang="en-GB" dirty="0"/>
              <a:t> </a:t>
            </a:r>
            <a:r>
              <a:rPr lang="en-GB" dirty="0" err="1"/>
              <a:t>Lernen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Verteiltes</a:t>
            </a:r>
            <a:r>
              <a:rPr lang="en-GB" dirty="0"/>
              <a:t> </a:t>
            </a:r>
            <a:r>
              <a:rPr lang="en-GB" dirty="0" err="1"/>
              <a:t>Lernen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0ECDF4-FCD7-45B4-A5CE-11D35F86F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BAC76C-042A-4C46-8436-52A363FF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32147D-E63A-4956-BDAF-DC4650AB5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EA8CEAE-9FBA-42A2-B428-8053F53015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Ergebnisse</a:t>
            </a:r>
            <a:r>
              <a:rPr lang="en-GB" dirty="0"/>
              <a:t> </a:t>
            </a:r>
            <a:r>
              <a:rPr lang="en-GB" dirty="0" err="1"/>
              <a:t>Kontinuierliches</a:t>
            </a:r>
            <a:r>
              <a:rPr lang="en-GB" dirty="0"/>
              <a:t> und </a:t>
            </a:r>
            <a:r>
              <a:rPr lang="en-GB" dirty="0" err="1"/>
              <a:t>Verteiltes</a:t>
            </a:r>
            <a:r>
              <a:rPr lang="en-GB" dirty="0"/>
              <a:t> </a:t>
            </a:r>
            <a:r>
              <a:rPr lang="en-GB" dirty="0" err="1"/>
              <a:t>Lernen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85F5C37-2A4B-4272-884A-974F8328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Evaluierung</a:t>
            </a:r>
            <a:endParaRPr lang="en-GB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695B7B70-7A3A-4300-8A59-1B09BD9DC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144087"/>
              </p:ext>
            </p:extLst>
          </p:nvPr>
        </p:nvGraphicFramePr>
        <p:xfrm>
          <a:off x="2998920" y="1947768"/>
          <a:ext cx="5288280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7650">
                  <a:extLst>
                    <a:ext uri="{9D8B030D-6E8A-4147-A177-3AD203B41FA5}">
                      <a16:colId xmlns:a16="http://schemas.microsoft.com/office/drawing/2014/main" val="4256640679"/>
                    </a:ext>
                  </a:extLst>
                </a:gridCol>
                <a:gridCol w="2500630">
                  <a:extLst>
                    <a:ext uri="{9D8B030D-6E8A-4147-A177-3AD203B41FA5}">
                      <a16:colId xmlns:a16="http://schemas.microsoft.com/office/drawing/2014/main" val="26711396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Algorithmus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Klassifikationsgenauigkeit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6635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L DNN Algorithmus gesamt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90,66 +/- 0,32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3116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L DNN Algorithmus inkrementell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86,94 +/- 1,29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0315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Deep Generativ Replay (DGR)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91,24 +/- 0,33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1975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effectLst/>
                        </a:rPr>
                        <a:t>Elastic</a:t>
                      </a:r>
                      <a:r>
                        <a:rPr lang="de-DE" sz="1200" dirty="0">
                          <a:effectLst/>
                        </a:rPr>
                        <a:t> </a:t>
                      </a:r>
                      <a:r>
                        <a:rPr lang="de-DE" sz="1200" dirty="0" err="1">
                          <a:effectLst/>
                        </a:rPr>
                        <a:t>Weight</a:t>
                      </a:r>
                      <a:r>
                        <a:rPr lang="de-DE" sz="1200" dirty="0">
                          <a:effectLst/>
                        </a:rPr>
                        <a:t> Consolidation (EWC) 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19,90 +/- 0,05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4105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Multi-Layer Perceptron (MLP) – </a:t>
                      </a:r>
                      <a:r>
                        <a:rPr lang="en-US" sz="1200" dirty="0" err="1">
                          <a:effectLst/>
                        </a:rPr>
                        <a:t>inkrementell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19,90 +/- 0,02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3648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MLP – offline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97,93 +/- 0,04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0521087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0D665B49-B9D5-420F-B6E0-CCE06665D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619095"/>
              </p:ext>
            </p:extLst>
          </p:nvPr>
        </p:nvGraphicFramePr>
        <p:xfrm>
          <a:off x="2998920" y="3772080"/>
          <a:ext cx="5288280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2589">
                  <a:extLst>
                    <a:ext uri="{9D8B030D-6E8A-4147-A177-3AD203B41FA5}">
                      <a16:colId xmlns:a16="http://schemas.microsoft.com/office/drawing/2014/main" val="2293167464"/>
                    </a:ext>
                  </a:extLst>
                </a:gridCol>
                <a:gridCol w="1401276">
                  <a:extLst>
                    <a:ext uri="{9D8B030D-6E8A-4147-A177-3AD203B41FA5}">
                      <a16:colId xmlns:a16="http://schemas.microsoft.com/office/drawing/2014/main" val="1405340191"/>
                    </a:ext>
                  </a:extLst>
                </a:gridCol>
                <a:gridCol w="1400727">
                  <a:extLst>
                    <a:ext uri="{9D8B030D-6E8A-4147-A177-3AD203B41FA5}">
                      <a16:colId xmlns:a16="http://schemas.microsoft.com/office/drawing/2014/main" val="3639567907"/>
                    </a:ext>
                  </a:extLst>
                </a:gridCol>
                <a:gridCol w="1243688">
                  <a:extLst>
                    <a:ext uri="{9D8B030D-6E8A-4147-A177-3AD203B41FA5}">
                      <a16:colId xmlns:a16="http://schemas.microsoft.com/office/drawing/2014/main" val="557190859"/>
                    </a:ext>
                  </a:extLst>
                </a:gridCol>
              </a:tblGrid>
              <a:tr h="366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Algorithmus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Klassifikations-genauigkeit Gerät 1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Klassifikations-genauigkeit Gerät 2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Klassifikations-genauigkeit final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03556"/>
                  </a:ext>
                </a:extLst>
              </a:tr>
              <a:tr h="366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L DNN Algorithmus – 1 Gerät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86,94 +/- 1,29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140929"/>
                  </a:ext>
                </a:extLst>
              </a:tr>
              <a:tr h="366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L DNN Algorithmus – 2 Geräte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88,44 +/- 0,82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95,02 +/- 0,44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86,56 +/- 0,91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4839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8552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602"/>
    </mc:Choice>
    <mc:Fallback>
      <p:transition spd="slow" advTm="19060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Konsolidierung der Repräsentationen des </a:t>
            </a:r>
            <a:r>
              <a:rPr lang="de-DE" dirty="0" err="1"/>
              <a:t>FuzzyARTMAP</a:t>
            </a:r>
            <a:r>
              <a:rPr lang="de-DE" dirty="0"/>
              <a:t>-Netzwerkes zu einer einzelnen Repräsentation</a:t>
            </a:r>
          </a:p>
          <a:p>
            <a:r>
              <a:rPr lang="de-DE" dirty="0"/>
              <a:t>Einfluss der Konsolidierung während des Trainingsprozesses</a:t>
            </a:r>
          </a:p>
          <a:p>
            <a:pPr lvl="1"/>
            <a:r>
              <a:rPr lang="de-DE" dirty="0"/>
              <a:t>Keine Konsolidierung</a:t>
            </a:r>
          </a:p>
          <a:p>
            <a:pPr lvl="1"/>
            <a:r>
              <a:rPr lang="de-DE" dirty="0"/>
              <a:t>Konsolidierung nach jedem Trainingsschritt</a:t>
            </a:r>
          </a:p>
          <a:p>
            <a:pPr lvl="1"/>
            <a:r>
              <a:rPr lang="de-DE" dirty="0"/>
              <a:t>Konsolidierung nach finalem Trainingsschritt</a:t>
            </a:r>
          </a:p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23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Konsolidierung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109" y="2672767"/>
            <a:ext cx="3077735" cy="26104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001" y="2538000"/>
            <a:ext cx="3839999" cy="2880000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628023"/>
              </p:ext>
            </p:extLst>
          </p:nvPr>
        </p:nvGraphicFramePr>
        <p:xfrm>
          <a:off x="2062797" y="3809365"/>
          <a:ext cx="5018405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7470">
                  <a:extLst>
                    <a:ext uri="{9D8B030D-6E8A-4147-A177-3AD203B41FA5}">
                      <a16:colId xmlns:a16="http://schemas.microsoft.com/office/drawing/2014/main" val="2057739895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3223940877"/>
                    </a:ext>
                  </a:extLst>
                </a:gridCol>
                <a:gridCol w="1781175">
                  <a:extLst>
                    <a:ext uri="{9D8B030D-6E8A-4147-A177-3AD203B41FA5}">
                      <a16:colId xmlns:a16="http://schemas.microsoft.com/office/drawing/2014/main" val="1374864194"/>
                    </a:ext>
                  </a:extLst>
                </a:gridCol>
              </a:tblGrid>
              <a:tr h="1130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Konsolidierungs-methode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Finale Klassifikations-genauigkeit Split-MNIST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Finaler Speicherbedarf Split-MNIST in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5714169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Keine Konsolidierung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86,94 +/-1,29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1,83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2549929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Jeder Schritt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83,41 +/- 1,64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0,1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7389786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Finaler Schritt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83,47 +/- 1,8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0,1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49670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55954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825"/>
    </mc:Choice>
    <mc:Fallback>
      <p:transition spd="slow" advTm="85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Untersuchung auf </a:t>
            </a:r>
            <a:r>
              <a:rPr lang="de-DE" dirty="0" err="1"/>
              <a:t>ImageNet</a:t>
            </a:r>
            <a:r>
              <a:rPr lang="de-DE" dirty="0"/>
              <a:t> (1000 Klassen) und finale Bewertung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24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ImageNet</a:t>
            </a:r>
            <a:endParaRPr lang="de-DE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314" y="2538000"/>
            <a:ext cx="3839999" cy="2880000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020690"/>
              </p:ext>
            </p:extLst>
          </p:nvPr>
        </p:nvGraphicFramePr>
        <p:xfrm>
          <a:off x="81688" y="2732310"/>
          <a:ext cx="4874978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6719">
                  <a:extLst>
                    <a:ext uri="{9D8B030D-6E8A-4147-A177-3AD203B41FA5}">
                      <a16:colId xmlns:a16="http://schemas.microsoft.com/office/drawing/2014/main" val="3253999433"/>
                    </a:ext>
                  </a:extLst>
                </a:gridCol>
                <a:gridCol w="1599232">
                  <a:extLst>
                    <a:ext uri="{9D8B030D-6E8A-4147-A177-3AD203B41FA5}">
                      <a16:colId xmlns:a16="http://schemas.microsoft.com/office/drawing/2014/main" val="1695682957"/>
                    </a:ext>
                  </a:extLst>
                </a:gridCol>
                <a:gridCol w="1439027">
                  <a:extLst>
                    <a:ext uri="{9D8B030D-6E8A-4147-A177-3AD203B41FA5}">
                      <a16:colId xmlns:a16="http://schemas.microsoft.com/office/drawing/2014/main" val="1553859355"/>
                    </a:ext>
                  </a:extLst>
                </a:gridCol>
              </a:tblGrid>
              <a:tr h="5308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Algorithmus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Finale Klassifikations-genauigkeit </a:t>
                      </a:r>
                      <a:r>
                        <a:rPr lang="de-DE" sz="1200" dirty="0" err="1">
                          <a:effectLst/>
                        </a:rPr>
                        <a:t>ImageNet</a:t>
                      </a:r>
                      <a:r>
                        <a:rPr lang="de-DE" sz="1200" dirty="0">
                          <a:effectLst/>
                        </a:rPr>
                        <a:t> in %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Finaler Speicherbedarf ImageNet-10 in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3902157"/>
                  </a:ext>
                </a:extLst>
              </a:tr>
              <a:tr h="35389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L DNN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(10 inkrementelle Schritte)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39,3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530,5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4981380"/>
                  </a:ext>
                </a:extLst>
              </a:tr>
              <a:tr h="35389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 DNN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(20 inkrementelle Schritte)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39,4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528,8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2630268"/>
                  </a:ext>
                </a:extLst>
              </a:tr>
              <a:tr h="1769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iCaRL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44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&gt;2123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1631728"/>
                  </a:ext>
                </a:extLst>
              </a:tr>
              <a:tr h="1769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LwF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-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9974387"/>
                  </a:ext>
                </a:extLst>
              </a:tr>
            </a:tbl>
          </a:graphicData>
        </a:graphic>
      </p:graphicFrame>
      <p:pic>
        <p:nvPicPr>
          <p:cNvPr id="10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6641" y="2538000"/>
            <a:ext cx="3835672" cy="2880000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047780"/>
              </p:ext>
            </p:extLst>
          </p:nvPr>
        </p:nvGraphicFramePr>
        <p:xfrm>
          <a:off x="822181" y="3333523"/>
          <a:ext cx="4134485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7560">
                  <a:extLst>
                    <a:ext uri="{9D8B030D-6E8A-4147-A177-3AD203B41FA5}">
                      <a16:colId xmlns:a16="http://schemas.microsoft.com/office/drawing/2014/main" val="3303635401"/>
                    </a:ext>
                  </a:extLst>
                </a:gridCol>
                <a:gridCol w="2066925">
                  <a:extLst>
                    <a:ext uri="{9D8B030D-6E8A-4147-A177-3AD203B41FA5}">
                      <a16:colId xmlns:a16="http://schemas.microsoft.com/office/drawing/2014/main" val="1287455805"/>
                    </a:ext>
                  </a:extLst>
                </a:gridCol>
              </a:tblGrid>
              <a:tr h="1130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Algorithmus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Relativer Erhalt Klassifikationsgenauigkeit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5955116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L DNN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(10 inkrementelle Schritte)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57,9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881268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iCaRL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48,9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0167732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LwF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43,3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313131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1913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479"/>
    </mc:Choice>
    <mc:Fallback>
      <p:transition spd="slow" advTm="163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504E0-A20B-4D20-A325-79D1EDC6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Demonstrator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AAAC7C-B6B4-41F6-A904-36A109143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61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6"/>
    </mc:Choice>
    <mc:Fallback>
      <p:transition spd="slow" advTm="77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Demonstrator bestehend aus:</a:t>
            </a:r>
          </a:p>
          <a:p>
            <a:pPr lvl="1"/>
            <a:r>
              <a:rPr lang="de-DE" dirty="0"/>
              <a:t>Raspberry Pi 3 Model B</a:t>
            </a:r>
          </a:p>
          <a:p>
            <a:pPr lvl="1"/>
            <a:r>
              <a:rPr lang="de-DE" dirty="0" err="1"/>
              <a:t>PiCamera</a:t>
            </a:r>
            <a:endParaRPr lang="de-DE" dirty="0"/>
          </a:p>
          <a:p>
            <a:pPr lvl="1"/>
            <a:r>
              <a:rPr lang="de-DE" dirty="0"/>
              <a:t>Gehäusehalterung</a:t>
            </a:r>
          </a:p>
          <a:p>
            <a:pPr lvl="1"/>
            <a:r>
              <a:rPr lang="de-DE" dirty="0"/>
              <a:t>Bildschirm zur Visualisierung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Demonstrator für inkrementelles Klassen (Objekt) Lernen in Echtzeit auf einem speicher- und rechenbegrenztem Edge Device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26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HW-Aufbau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Demonstrator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CCED34B-9F73-4DFC-8A97-9681AA8E9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613" y="674290"/>
            <a:ext cx="3271226" cy="365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78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72"/>
    </mc:Choice>
    <mc:Fallback>
      <p:transition spd="slow" advTm="747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DNN_Demonstrator">
            <a:hlinkClick r:id="" action="ppaction://media"/>
            <a:extLst>
              <a:ext uri="{FF2B5EF4-FFF2-40B4-BE49-F238E27FC236}">
                <a16:creationId xmlns:a16="http://schemas.microsoft.com/office/drawing/2014/main" id="{95322213-7E03-4559-A75F-DEAE9C97C758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1101" y="1404190"/>
            <a:ext cx="4221798" cy="401381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27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Demo-Video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9061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66"/>
    </mc:Choice>
    <mc:Fallback>
      <p:transition spd="slow" advTm="7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841" objId="8"/>
        <p14:pauseEvt time="4707" objId="8"/>
        <p14:stopEvt time="7366" objId="8"/>
      </p14:showEvt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3D6065-CAC6-4FFF-ADB0-E3D3DCFF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Zusammenfassung</a:t>
            </a:r>
            <a:r>
              <a:rPr lang="en-US" dirty="0"/>
              <a:t> und </a:t>
            </a:r>
            <a:r>
              <a:rPr lang="en-US" dirty="0" err="1"/>
              <a:t>Ausblick</a:t>
            </a:r>
            <a:br>
              <a:rPr lang="en-US" dirty="0"/>
            </a:b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EAE629-8168-44E8-8EA3-C4D082B0C5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896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1400" dirty="0"/>
              <a:t>Zusammenfassung</a:t>
            </a:r>
          </a:p>
          <a:p>
            <a:pPr lvl="1"/>
            <a:r>
              <a:rPr lang="de-DE" sz="1400" dirty="0"/>
              <a:t>Prototypische Implementierung des L DNN Algorithmus mit ausgewählten Modellen</a:t>
            </a:r>
          </a:p>
          <a:p>
            <a:pPr lvl="1"/>
            <a:r>
              <a:rPr lang="de-DE" sz="1400" dirty="0"/>
              <a:t>Evaluierung des Algorithmus und dessen Potenzial auf Basis verfügbarer Bild-Datensätze (MNIST &amp; </a:t>
            </a:r>
            <a:r>
              <a:rPr lang="de-DE" sz="1400" dirty="0" err="1"/>
              <a:t>ImageNet</a:t>
            </a:r>
            <a:r>
              <a:rPr lang="de-DE" sz="1400" dirty="0"/>
              <a:t>)</a:t>
            </a:r>
          </a:p>
          <a:p>
            <a:pPr lvl="1"/>
            <a:r>
              <a:rPr lang="de-DE" sz="1400" dirty="0"/>
              <a:t>Gute Genauigkeiten mit geringem Speicher- und Rechenaufwand</a:t>
            </a:r>
          </a:p>
          <a:p>
            <a:pPr lvl="1"/>
            <a:r>
              <a:rPr lang="de-DE" sz="1400" dirty="0"/>
              <a:t>Kein Genauigkeitsverlust durch verteiltes Lernen</a:t>
            </a:r>
          </a:p>
          <a:p>
            <a:pPr lvl="1"/>
            <a:r>
              <a:rPr lang="de-DE" sz="1400" dirty="0"/>
              <a:t>Aufbau eines Echtzeit-Demonstrators zur anschaulichen Darstellung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1400" dirty="0"/>
              <a:t>Ausblick</a:t>
            </a:r>
          </a:p>
          <a:p>
            <a:pPr lvl="1"/>
            <a:r>
              <a:rPr lang="de-DE" sz="1400" dirty="0"/>
              <a:t>Untersuchung des Potenzials mithilfe besserer Feature-</a:t>
            </a:r>
            <a:r>
              <a:rPr lang="de-DE" sz="1400" dirty="0" err="1"/>
              <a:t>Extrahierer</a:t>
            </a:r>
            <a:endParaRPr lang="de-DE" sz="1400" dirty="0"/>
          </a:p>
          <a:p>
            <a:pPr lvl="1"/>
            <a:r>
              <a:rPr lang="de-DE" sz="1400" dirty="0"/>
              <a:t>Weitere Testfälle (Verteiltes Lernen mit mehreren Geräten (&gt;2))</a:t>
            </a:r>
          </a:p>
          <a:p>
            <a:pPr lvl="1"/>
            <a:r>
              <a:rPr lang="de-DE" sz="1400" dirty="0"/>
              <a:t>Weitere Verfeinerung des Algorithmus (Logik für Konsolidierung, Wissen-</a:t>
            </a:r>
            <a:r>
              <a:rPr lang="de-DE" sz="1400" dirty="0" err="1"/>
              <a:t>Distillierung</a:t>
            </a:r>
            <a:r>
              <a:rPr lang="de-DE" sz="1400" dirty="0"/>
              <a:t> für verteilte Geräte,…)</a:t>
            </a:r>
          </a:p>
          <a:p>
            <a:pPr lvl="1"/>
            <a:r>
              <a:rPr lang="de-DE" sz="1400" dirty="0"/>
              <a:t>Anwendung des Algorithmus auf andere Anwendungsgebiete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09B7-2FC3-4A12-B649-46E5D457F441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Universität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29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2522255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Aufgabenstellung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8007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2"/>
    </mc:Choice>
    <mc:Fallback>
      <p:transition spd="slow" advTm="136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[1] </a:t>
            </a:r>
            <a:r>
              <a:rPr lang="de-DE" dirty="0">
                <a:hlinkClick r:id="rId3"/>
              </a:rPr>
              <a:t>https://www.mentorpath.com/project/8-ways-to-continue-learning-after-education-is-over/</a:t>
            </a:r>
            <a:r>
              <a:rPr lang="de-DE" dirty="0"/>
              <a:t>, Datum: 01.10.2019</a:t>
            </a:r>
          </a:p>
          <a:p>
            <a:r>
              <a:rPr lang="de-DE" dirty="0"/>
              <a:t>[2] J. Kirkpatrick, R. </a:t>
            </a:r>
            <a:r>
              <a:rPr lang="de-DE" dirty="0" err="1"/>
              <a:t>Pascanu</a:t>
            </a:r>
            <a:r>
              <a:rPr lang="de-DE" dirty="0"/>
              <a:t>, N. </a:t>
            </a:r>
            <a:r>
              <a:rPr lang="de-DE" dirty="0" err="1"/>
              <a:t>Rabinowitz</a:t>
            </a:r>
            <a:r>
              <a:rPr lang="de-DE" dirty="0"/>
              <a:t>, J. </a:t>
            </a:r>
            <a:r>
              <a:rPr lang="de-DE" dirty="0" err="1"/>
              <a:t>Veness</a:t>
            </a:r>
            <a:r>
              <a:rPr lang="de-DE" dirty="0"/>
              <a:t>, G. </a:t>
            </a:r>
            <a:r>
              <a:rPr lang="de-DE" dirty="0" err="1"/>
              <a:t>Desjardins</a:t>
            </a:r>
            <a:r>
              <a:rPr lang="de-DE" dirty="0"/>
              <a:t>, A. A. </a:t>
            </a:r>
            <a:r>
              <a:rPr lang="de-DE" dirty="0" err="1"/>
              <a:t>Rusu</a:t>
            </a:r>
            <a:r>
              <a:rPr lang="de-DE" dirty="0"/>
              <a:t>, K. Milan, J. Quan, T. Ramalho, A. </a:t>
            </a:r>
            <a:r>
              <a:rPr lang="de-DE" dirty="0" err="1"/>
              <a:t>Grabska-Barwinska</a:t>
            </a:r>
            <a:r>
              <a:rPr lang="de-DE" dirty="0"/>
              <a:t>, D. </a:t>
            </a:r>
            <a:r>
              <a:rPr lang="de-DE" dirty="0" err="1"/>
              <a:t>Hassabis</a:t>
            </a:r>
            <a:r>
              <a:rPr lang="de-DE" dirty="0"/>
              <a:t>, C. </a:t>
            </a:r>
            <a:r>
              <a:rPr lang="de-DE" dirty="0" err="1"/>
              <a:t>Clopath</a:t>
            </a:r>
            <a:r>
              <a:rPr lang="de-DE" dirty="0"/>
              <a:t>, D. </a:t>
            </a:r>
            <a:r>
              <a:rPr lang="de-DE" dirty="0" err="1"/>
              <a:t>Kumaran</a:t>
            </a:r>
            <a:r>
              <a:rPr lang="de-DE" dirty="0"/>
              <a:t> und R. </a:t>
            </a:r>
            <a:r>
              <a:rPr lang="de-DE" dirty="0" err="1"/>
              <a:t>Hadsell</a:t>
            </a:r>
            <a:r>
              <a:rPr lang="de-DE" dirty="0"/>
              <a:t>, „</a:t>
            </a:r>
            <a:r>
              <a:rPr lang="de-DE" dirty="0" err="1"/>
              <a:t>Overcoming</a:t>
            </a:r>
            <a:r>
              <a:rPr lang="de-DE" dirty="0"/>
              <a:t> </a:t>
            </a:r>
            <a:r>
              <a:rPr lang="de-DE" dirty="0" err="1"/>
              <a:t>catastrophic</a:t>
            </a:r>
            <a:r>
              <a:rPr lang="de-DE" dirty="0"/>
              <a:t> </a:t>
            </a:r>
            <a:r>
              <a:rPr lang="de-DE" dirty="0" err="1"/>
              <a:t>forgetting</a:t>
            </a:r>
            <a:r>
              <a:rPr lang="de-DE" dirty="0"/>
              <a:t> in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,“ Proceedings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National Academy </a:t>
            </a:r>
            <a:r>
              <a:rPr lang="de-DE" dirty="0" err="1"/>
              <a:t>of</a:t>
            </a:r>
            <a:r>
              <a:rPr lang="de-DE" dirty="0"/>
              <a:t> Sciences, pp. 3521-3526, 2017. </a:t>
            </a:r>
          </a:p>
          <a:p>
            <a:r>
              <a:rPr lang="de-DE" dirty="0"/>
              <a:t>[3] </a:t>
            </a:r>
            <a:r>
              <a:rPr lang="de-DE" dirty="0">
                <a:hlinkClick r:id="rId4"/>
              </a:rPr>
              <a:t>https://ai.googleblog.com/2017/04/federated-learning-collaborative.html</a:t>
            </a:r>
            <a:r>
              <a:rPr lang="de-DE" dirty="0"/>
              <a:t>, Datum: 02.10.2019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937B-37AA-4C33-B039-0191C6DD66B7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</p:spTree>
    <p:extLst>
      <p:ext uri="{BB962C8B-B14F-4D97-AF65-F5344CB8AC3E}">
        <p14:creationId xmlns:p14="http://schemas.microsoft.com/office/powerpoint/2010/main" val="1923842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Simon Kamm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/>
          </p:nvPr>
        </p:nvSpPr>
        <p:spPr>
          <a:xfrm>
            <a:off x="3832914" y="3001893"/>
            <a:ext cx="649267" cy="23833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Institut für Automatisierungstechnik und Softwaresysteme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simonkamm@online.de</a:t>
            </a:r>
          </a:p>
        </p:txBody>
      </p:sp>
      <p:sp>
        <p:nvSpPr>
          <p:cNvPr id="2" name="Ellipse 1"/>
          <p:cNvSpPr/>
          <p:nvPr/>
        </p:nvSpPr>
        <p:spPr>
          <a:xfrm>
            <a:off x="7761065" y="4580497"/>
            <a:ext cx="906842" cy="906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5" name="Picture 27" descr="Logo_allein_klein"/>
          <p:cNvPicPr>
            <a:picLocks noChangeAspect="1" noChangeArrowheads="1"/>
          </p:cNvPicPr>
          <p:nvPr/>
        </p:nvPicPr>
        <p:blipFill rotWithShape="1">
          <a:blip r:embed="rId2" cstate="print"/>
          <a:srcRect t="-58805" b="-57688"/>
          <a:stretch/>
        </p:blipFill>
        <p:spPr bwMode="auto">
          <a:xfrm>
            <a:off x="7761065" y="4579145"/>
            <a:ext cx="906842" cy="904874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9194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Bisheriger Widerspruch zwischen:</a:t>
            </a:r>
          </a:p>
          <a:p>
            <a:pPr lvl="1"/>
            <a:r>
              <a:rPr lang="de-DE" dirty="0"/>
              <a:t>Multitasking-fähigen </a:t>
            </a:r>
            <a:r>
              <a:rPr lang="de-DE" dirty="0" err="1"/>
              <a:t>Machine</a:t>
            </a:r>
            <a:r>
              <a:rPr lang="de-DE" dirty="0"/>
              <a:t> Learning Algorithmen</a:t>
            </a:r>
          </a:p>
          <a:p>
            <a:pPr lvl="1"/>
            <a:r>
              <a:rPr lang="de-DE" dirty="0"/>
              <a:t>Schutz von eigenen Daten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Aufgabenstellung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205" y="1653763"/>
            <a:ext cx="5233145" cy="36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226" y="1710501"/>
            <a:ext cx="4963497" cy="36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4945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201"/>
    </mc:Choice>
    <mc:Fallback>
      <p:transition spd="slow" advTm="67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Potenzial von </a:t>
            </a:r>
            <a:r>
              <a:rPr lang="de-DE" dirty="0" err="1"/>
              <a:t>Lifelong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Algorithmen (L DNN)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Auflösung dieses Widerspruchs durch:</a:t>
            </a:r>
          </a:p>
          <a:p>
            <a:pPr lvl="1"/>
            <a:r>
              <a:rPr lang="de-DE" dirty="0"/>
              <a:t>Kontinuierliches verteiltes Lernen ohne Austausch von Rohdaten </a:t>
            </a:r>
            <a:r>
              <a:rPr lang="de-DE" dirty="0">
                <a:sym typeface="Wingdings" panose="05000000000000000000" pitchFamily="2" charset="2"/>
              </a:rPr>
              <a:t> Schutz von Daten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Lauf- und Lernfähiger Algorithmus mit wenig Speicher und Rechenleistung auf Edge Devices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Analyse des Konzeptes L DNN hinsichtlich Funktionalität und Anwendbarkeit mithilfe einer prototypischen Implementierung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Aufgabenstellung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804" y="2897410"/>
            <a:ext cx="4795422" cy="27177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9198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57"/>
    </mc:Choice>
    <mc:Fallback>
      <p:transition spd="slow" advTm="58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898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7"/>
    </mc:Choice>
    <mc:Fallback>
      <p:transition spd="slow" advTm="189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Meistens gleichen Architekturen wie im „klassischen“ </a:t>
            </a:r>
            <a:r>
              <a:rPr lang="de-DE" dirty="0" err="1"/>
              <a:t>Deep</a:t>
            </a:r>
            <a:r>
              <a:rPr lang="de-DE" dirty="0"/>
              <a:t> Learning</a:t>
            </a:r>
          </a:p>
          <a:p>
            <a:r>
              <a:rPr lang="de-DE" dirty="0"/>
              <a:t>Mit klassischen Trainingsalgorithmen des Deep Learning </a:t>
            </a:r>
            <a:r>
              <a:rPr lang="de-DE" dirty="0">
                <a:sym typeface="Wingdings" panose="05000000000000000000" pitchFamily="2" charset="2"/>
              </a:rPr>
              <a:t> Katastrophales Vergessen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Stabilitäts-Plastizität Dilemma: Ausreichend Plastizität um neue Aufgaben zu erlernen ohne alte Aufgaben zu verlernen (Stabilität)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7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Kontinuierliches Lernen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565" y="2293765"/>
            <a:ext cx="2925183" cy="182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90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425"/>
    </mc:Choice>
    <mc:Fallback>
      <p:transition spd="slow" advTm="10342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C18F87F-21D9-4CC7-A371-98DB04B515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Regularisierungsmethoden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427C45-261F-472C-BDFC-07CE058D1D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/>
              <a:t>Beispielsweise</a:t>
            </a:r>
            <a:r>
              <a:rPr lang="en-GB" dirty="0"/>
              <a:t> Elastic Weight Consolidation (EWC)</a:t>
            </a:r>
          </a:p>
          <a:p>
            <a:r>
              <a:rPr lang="en-GB" dirty="0" err="1"/>
              <a:t>Beschränkungen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Parameterupdates</a:t>
            </a:r>
            <a:endParaRPr lang="en-GB" sz="1000" dirty="0"/>
          </a:p>
          <a:p>
            <a:pPr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Erhöhung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Stabilität</a:t>
            </a:r>
            <a:endParaRPr lang="en-GB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Einschränkung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Plastizität</a:t>
            </a:r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9438E7-2097-453B-B9AC-B7D61D12C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072-D1E0-494E-8845-79EF4D433966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78E8A5-D26A-451D-B97C-9F664C67F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2A86C1-0545-49E2-A13E-579D19D96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FED8923-DA6B-4FE3-A497-CFD6B8997E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Kontinuierliches Lernen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2733FF1-4897-42CC-ABA4-9330B47CF90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Rehearsal </a:t>
            </a:r>
            <a:r>
              <a:rPr lang="en-GB" dirty="0" err="1">
                <a:sym typeface="Wingdings" panose="05000000000000000000" pitchFamily="2" charset="2"/>
              </a:rPr>
              <a:t>Methoden</a:t>
            </a:r>
            <a:endParaRPr lang="en-GB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27E038F-684B-4BAE-A528-1AB396E4BF83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GB" dirty="0" err="1">
                <a:sym typeface="Wingdings" panose="05000000000000000000" pitchFamily="2" charset="2"/>
              </a:rPr>
              <a:t>Speicherung</a:t>
            </a:r>
            <a:r>
              <a:rPr lang="en-GB" dirty="0">
                <a:sym typeface="Wingdings" panose="05000000000000000000" pitchFamily="2" charset="2"/>
              </a:rPr>
              <a:t> von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alter </a:t>
            </a:r>
            <a:r>
              <a:rPr lang="en-GB" dirty="0" err="1">
                <a:sym typeface="Wingdings" panose="05000000000000000000" pitchFamily="2" charset="2"/>
              </a:rPr>
              <a:t>Aufgaben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Hinzufügen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Trainingsprozess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neuen</a:t>
            </a:r>
            <a:r>
              <a:rPr lang="en-GB" dirty="0">
                <a:sym typeface="Wingdings" panose="05000000000000000000" pitchFamily="2" charset="2"/>
              </a:rPr>
              <a:t> Aufgabe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“</a:t>
            </a:r>
            <a:r>
              <a:rPr lang="en-GB" dirty="0" err="1">
                <a:sym typeface="Wingdings" panose="05000000000000000000" pitchFamily="2" charset="2"/>
              </a:rPr>
              <a:t>Austricksen</a:t>
            </a:r>
            <a:r>
              <a:rPr lang="en-GB" dirty="0">
                <a:sym typeface="Wingdings" panose="05000000000000000000" pitchFamily="2" charset="2"/>
              </a:rPr>
              <a:t>” des </a:t>
            </a:r>
            <a:r>
              <a:rPr lang="en-GB" dirty="0" err="1">
                <a:sym typeface="Wingdings" panose="05000000000000000000" pitchFamily="2" charset="2"/>
              </a:rPr>
              <a:t>katastrophalen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Vergessen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durch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Trainingsdaten</a:t>
            </a:r>
            <a:r>
              <a:rPr lang="en-GB" dirty="0">
                <a:sym typeface="Wingdings" panose="05000000000000000000" pitchFamily="2" charset="2"/>
              </a:rPr>
              <a:t> alter </a:t>
            </a:r>
            <a:r>
              <a:rPr lang="en-GB" dirty="0" err="1">
                <a:sym typeface="Wingdings" panose="05000000000000000000" pitchFamily="2" charset="2"/>
              </a:rPr>
              <a:t>Aufgaben</a:t>
            </a:r>
            <a:endParaRPr lang="en-GB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Hoher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Speicheraufwand</a:t>
            </a:r>
            <a:endParaRPr lang="en-GB" dirty="0"/>
          </a:p>
          <a:p>
            <a:endParaRPr lang="en-GB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3C6CFE64-991F-40AE-A7BF-0B9E9B2A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E04F15-556D-4544-A3B9-669CBD52C88E}"/>
              </a:ext>
            </a:extLst>
          </p:cNvPr>
          <p:cNvGrpSpPr/>
          <p:nvPr/>
        </p:nvGrpSpPr>
        <p:grpSpPr>
          <a:xfrm>
            <a:off x="468000" y="3836670"/>
            <a:ext cx="2782826" cy="1535202"/>
            <a:chOff x="5461990" y="1668993"/>
            <a:chExt cx="3077210" cy="1855873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83CADA0A-0CA6-4E2A-9060-9749CE63AA6F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461990" y="1668993"/>
              <a:ext cx="3077210" cy="1694815"/>
            </a:xfrm>
            <a:prstGeom prst="rect">
              <a:avLst/>
            </a:prstGeom>
          </p:spPr>
        </p:pic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33DAA852-4329-49DC-A1B7-C1B0C176E2E9}"/>
                </a:ext>
              </a:extLst>
            </p:cNvPr>
            <p:cNvSpPr txBox="1"/>
            <p:nvPr/>
          </p:nvSpPr>
          <p:spPr>
            <a:xfrm>
              <a:off x="8287200" y="3370008"/>
              <a:ext cx="148877" cy="154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800" dirty="0"/>
                <a:t>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433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307"/>
    </mc:Choice>
    <mc:Fallback>
      <p:transition spd="slow" advTm="9230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61282F-AFC6-472C-9DE8-E4BDE7176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Regularisierungsmethoden</a:t>
            </a:r>
            <a:r>
              <a:rPr lang="en-GB" dirty="0"/>
              <a:t> – </a:t>
            </a:r>
            <a:r>
              <a:rPr lang="en-GB" dirty="0" err="1"/>
              <a:t>z.B</a:t>
            </a:r>
            <a:r>
              <a:rPr lang="en-GB" dirty="0"/>
              <a:t>. Elastic Weight Consolidation (EWC):</a:t>
            </a:r>
          </a:p>
          <a:p>
            <a:pPr lvl="1"/>
            <a:r>
              <a:rPr lang="en-GB" dirty="0" err="1"/>
              <a:t>Beschränkungen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Parameterupdates</a:t>
            </a:r>
            <a:endParaRPr lang="en-GB" sz="1000" dirty="0"/>
          </a:p>
          <a:p>
            <a:pPr lvl="1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Erhöhung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Stabilität</a:t>
            </a:r>
            <a:endParaRPr lang="en-GB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Einschränkung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Plastizität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D161CD-4F6B-4596-BB0B-50F583AB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7B494C-0921-412C-AD17-13F065820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DB89FD-B161-4867-9B73-725F22BB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7166FAE-93B5-4C0C-B9C1-701222889F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Kontinuierliches Lernen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5F125E2-6D1C-440E-9FC6-5DDA25D2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  <a:endParaRPr lang="en-GB" dirty="0"/>
          </a:p>
        </p:txBody>
      </p:sp>
      <p:grpSp>
        <p:nvGrpSpPr>
          <p:cNvPr id="11" name="Group 10"/>
          <p:cNvGrpSpPr/>
          <p:nvPr/>
        </p:nvGrpSpPr>
        <p:grpSpPr>
          <a:xfrm>
            <a:off x="2600704" y="3012005"/>
            <a:ext cx="3942592" cy="2241757"/>
            <a:chOff x="5461990" y="1668993"/>
            <a:chExt cx="3077210" cy="185587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846CC165-9E4A-4257-8852-30F52D100DB3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461990" y="1668993"/>
              <a:ext cx="3077210" cy="169481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287200" y="3370008"/>
              <a:ext cx="148877" cy="154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800" dirty="0"/>
                <a:t>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88956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33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1|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6|35.4|43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heme/theme1.xml><?xml version="1.0" encoding="utf-8"?>
<a:theme xmlns:a="http://schemas.openxmlformats.org/drawingml/2006/main" name="Uni_Stuttgart">
  <a:themeElements>
    <a:clrScheme name="Universitaet_Stuttgart_Color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9388" indent="-179388"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Vorlage D_16zu10_2016 FINAL.pptx" id="{8DB6FAF9-6A4F-4D75-A683-D48AEF9AAE50}" vid="{57EAAEE8-FD76-4127-9847-2D51CF0FFF07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Vortragsfolien</Template>
  <TotalTime>0</TotalTime>
  <Words>1306</Words>
  <Application>Microsoft Office PowerPoint</Application>
  <PresentationFormat>Bildschirmpräsentation (16:10)</PresentationFormat>
  <Paragraphs>372</Paragraphs>
  <Slides>31</Slides>
  <Notes>2</Notes>
  <HiddenSlides>4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5" baseType="lpstr">
      <vt:lpstr>Arial</vt:lpstr>
      <vt:lpstr>Cambria Math</vt:lpstr>
      <vt:lpstr>Wingdings</vt:lpstr>
      <vt:lpstr>Uni_Stuttgart</vt:lpstr>
      <vt:lpstr>Untersuchung und  prototypische  Umsetzung eines  Lifelong DNN Algorithmus</vt:lpstr>
      <vt:lpstr>Gliederung</vt:lpstr>
      <vt:lpstr>Motivation und Aufgabenstellung</vt:lpstr>
      <vt:lpstr>Motivation und Aufgabenstellung</vt:lpstr>
      <vt:lpstr>Motivation und Aufgabenstellung</vt:lpstr>
      <vt:lpstr>Grundlagen kontinuierliches und verteiltes Lernen</vt:lpstr>
      <vt:lpstr>Grundlagen kontinuierliches und verteiltes Lernen</vt:lpstr>
      <vt:lpstr>Grundlagen kontinuierliches und verteiltes Lernen</vt:lpstr>
      <vt:lpstr>Grundlagen kontinuierliches und verteiltes Lernen</vt:lpstr>
      <vt:lpstr>Grundlagen kontinuierliches und verteiltes Lernen</vt:lpstr>
      <vt:lpstr>Grundlagen kontinuierliches und verteiltes Lernen</vt:lpstr>
      <vt:lpstr>Grundlagen kontinuierliches und verteiltes Lernen</vt:lpstr>
      <vt:lpstr>Konzeption L DNN und prototypische Umsetzung</vt:lpstr>
      <vt:lpstr>Konzeption L DNN und prototypische Umsetzung</vt:lpstr>
      <vt:lpstr>Konzeption L DNN und prototypische Umsetzung</vt:lpstr>
      <vt:lpstr>Konzeption L DNN und prototypische Umsetzung</vt:lpstr>
      <vt:lpstr>Konzeption L DNN und prototypische Umsetzung</vt:lpstr>
      <vt:lpstr>Evaluierung </vt:lpstr>
      <vt:lpstr>Evaluierung</vt:lpstr>
      <vt:lpstr>Evaluierung</vt:lpstr>
      <vt:lpstr>Evaluierung</vt:lpstr>
      <vt:lpstr>Evaluierung</vt:lpstr>
      <vt:lpstr>Evaluierung</vt:lpstr>
      <vt:lpstr>Evaluierung</vt:lpstr>
      <vt:lpstr>Demonstrator </vt:lpstr>
      <vt:lpstr>Demonstrator</vt:lpstr>
      <vt:lpstr>Demonstrator</vt:lpstr>
      <vt:lpstr>Zusammenfassung und Ausblick </vt:lpstr>
      <vt:lpstr>Zusammenfassung und Ausblick</vt:lpstr>
      <vt:lpstr>Quellen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2017-05-31T10:57:49Z</dcterms:created>
  <dcterms:modified xsi:type="dcterms:W3CDTF">2019-10-10T11:04:48Z</dcterms:modified>
</cp:coreProperties>
</file>